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notesMasterIdLst>
    <p:notesMasterId r:id="rId24"/>
  </p:notesMasterIdLst>
  <p:sldIdLst>
    <p:sldId id="256" r:id="rId2"/>
    <p:sldId id="257" r:id="rId3"/>
    <p:sldId id="259" r:id="rId4"/>
    <p:sldId id="298" r:id="rId5"/>
    <p:sldId id="299" r:id="rId6"/>
    <p:sldId id="292" r:id="rId7"/>
    <p:sldId id="293" r:id="rId8"/>
    <p:sldId id="295" r:id="rId9"/>
    <p:sldId id="307" r:id="rId10"/>
    <p:sldId id="291" r:id="rId11"/>
    <p:sldId id="283" r:id="rId12"/>
    <p:sldId id="263" r:id="rId13"/>
    <p:sldId id="305" r:id="rId14"/>
    <p:sldId id="306" r:id="rId15"/>
    <p:sldId id="271" r:id="rId16"/>
    <p:sldId id="289" r:id="rId17"/>
    <p:sldId id="290" r:id="rId18"/>
    <p:sldId id="285" r:id="rId19"/>
    <p:sldId id="287" r:id="rId20"/>
    <p:sldId id="282" r:id="rId21"/>
    <p:sldId id="280" r:id="rId22"/>
    <p:sldId id="300" r:id="rId23"/>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63" d="100"/>
          <a:sy n="163" d="100"/>
        </p:scale>
        <p:origin x="22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058180227471565E-2"/>
          <c:y val="0.11169109113535283"/>
          <c:w val="0.94794180365481684"/>
          <c:h val="0.74837315004047278"/>
        </c:manualLayout>
      </c:layout>
      <c:barChart>
        <c:barDir val="col"/>
        <c:grouping val="clustered"/>
        <c:varyColors val="0"/>
        <c:ser>
          <c:idx val="0"/>
          <c:order val="0"/>
          <c:tx>
            <c:strRef>
              <c:f>Sheet1!$B$1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District 1</c:v>
                </c:pt>
                <c:pt idx="1">
                  <c:v>District 2</c:v>
                </c:pt>
                <c:pt idx="2">
                  <c:v>District 3</c:v>
                </c:pt>
                <c:pt idx="3">
                  <c:v>District 4</c:v>
                </c:pt>
                <c:pt idx="4">
                  <c:v>District 5</c:v>
                </c:pt>
                <c:pt idx="5">
                  <c:v>District 6</c:v>
                </c:pt>
                <c:pt idx="6">
                  <c:v>District 7</c:v>
                </c:pt>
                <c:pt idx="7">
                  <c:v>District 8</c:v>
                </c:pt>
                <c:pt idx="8">
                  <c:v>District 9</c:v>
                </c:pt>
                <c:pt idx="9">
                  <c:v>District 10</c:v>
                </c:pt>
                <c:pt idx="10">
                  <c:v>District 11</c:v>
                </c:pt>
                <c:pt idx="11">
                  <c:v>District 12</c:v>
                </c:pt>
                <c:pt idx="12">
                  <c:v>District 13</c:v>
                </c:pt>
              </c:strCache>
            </c:strRef>
          </c:cat>
          <c:val>
            <c:numRef>
              <c:f>Sheet1!$B$2:$B$14</c:f>
              <c:numCache>
                <c:formatCode>General</c:formatCode>
                <c:ptCount val="13"/>
                <c:pt idx="0">
                  <c:v>49</c:v>
                </c:pt>
                <c:pt idx="1">
                  <c:v>25</c:v>
                </c:pt>
                <c:pt idx="2">
                  <c:v>18</c:v>
                </c:pt>
                <c:pt idx="3">
                  <c:v>12</c:v>
                </c:pt>
                <c:pt idx="4">
                  <c:v>15</c:v>
                </c:pt>
                <c:pt idx="5">
                  <c:v>53</c:v>
                </c:pt>
                <c:pt idx="6">
                  <c:v>30</c:v>
                </c:pt>
                <c:pt idx="7">
                  <c:v>37</c:v>
                </c:pt>
                <c:pt idx="8">
                  <c:v>24</c:v>
                </c:pt>
                <c:pt idx="9">
                  <c:v>29</c:v>
                </c:pt>
                <c:pt idx="10">
                  <c:v>23</c:v>
                </c:pt>
                <c:pt idx="11">
                  <c:v>25</c:v>
                </c:pt>
                <c:pt idx="12">
                  <c:v>19</c:v>
                </c:pt>
              </c:numCache>
            </c:numRef>
          </c:val>
          <c:extLst>
            <c:ext xmlns:c16="http://schemas.microsoft.com/office/drawing/2014/chart" uri="{C3380CC4-5D6E-409C-BE32-E72D297353CC}">
              <c16:uniqueId val="{00000000-3D5A-45A2-A668-801DA8CA73AA}"/>
            </c:ext>
          </c:extLst>
        </c:ser>
        <c:ser>
          <c:idx val="1"/>
          <c:order val="1"/>
          <c:tx>
            <c:strRef>
              <c:f>Sheet1!$C$1</c:f>
              <c:strCache>
                <c:ptCount val="1"/>
                <c:pt idx="0">
                  <c:v>2020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District 1</c:v>
                </c:pt>
                <c:pt idx="1">
                  <c:v>District 2</c:v>
                </c:pt>
                <c:pt idx="2">
                  <c:v>District 3</c:v>
                </c:pt>
                <c:pt idx="3">
                  <c:v>District 4</c:v>
                </c:pt>
                <c:pt idx="4">
                  <c:v>District 5</c:v>
                </c:pt>
                <c:pt idx="5">
                  <c:v>District 6</c:v>
                </c:pt>
                <c:pt idx="6">
                  <c:v>District 7</c:v>
                </c:pt>
                <c:pt idx="7">
                  <c:v>District 8</c:v>
                </c:pt>
                <c:pt idx="8">
                  <c:v>District 9</c:v>
                </c:pt>
                <c:pt idx="9">
                  <c:v>District 10</c:v>
                </c:pt>
                <c:pt idx="10">
                  <c:v>District 11</c:v>
                </c:pt>
                <c:pt idx="11">
                  <c:v>District 12</c:v>
                </c:pt>
                <c:pt idx="12">
                  <c:v>District 13</c:v>
                </c:pt>
              </c:strCache>
            </c:strRef>
          </c:cat>
          <c:val>
            <c:numRef>
              <c:f>Sheet1!$C$2:$C$14</c:f>
              <c:numCache>
                <c:formatCode>General</c:formatCode>
                <c:ptCount val="13"/>
                <c:pt idx="0">
                  <c:v>49</c:v>
                </c:pt>
                <c:pt idx="1">
                  <c:v>25</c:v>
                </c:pt>
                <c:pt idx="2">
                  <c:v>18</c:v>
                </c:pt>
                <c:pt idx="3">
                  <c:v>12</c:v>
                </c:pt>
                <c:pt idx="4">
                  <c:v>16</c:v>
                </c:pt>
                <c:pt idx="5">
                  <c:v>54</c:v>
                </c:pt>
                <c:pt idx="6">
                  <c:v>32</c:v>
                </c:pt>
                <c:pt idx="7">
                  <c:v>38</c:v>
                </c:pt>
                <c:pt idx="8">
                  <c:v>24</c:v>
                </c:pt>
                <c:pt idx="9">
                  <c:v>29</c:v>
                </c:pt>
                <c:pt idx="10">
                  <c:v>23</c:v>
                </c:pt>
                <c:pt idx="11">
                  <c:v>26</c:v>
                </c:pt>
                <c:pt idx="12">
                  <c:v>19</c:v>
                </c:pt>
              </c:numCache>
            </c:numRef>
          </c:val>
          <c:extLst>
            <c:ext xmlns:c16="http://schemas.microsoft.com/office/drawing/2014/chart" uri="{C3380CC4-5D6E-409C-BE32-E72D297353CC}">
              <c16:uniqueId val="{00000001-3D5A-45A2-A668-801DA8CA73AA}"/>
            </c:ext>
          </c:extLst>
        </c:ser>
        <c:ser>
          <c:idx val="2"/>
          <c:order val="2"/>
          <c:tx>
            <c:strRef>
              <c:f>Sheet1!$D$1</c:f>
              <c:strCache>
                <c:ptCount val="1"/>
                <c:pt idx="0">
                  <c:v>2021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District 1</c:v>
                </c:pt>
                <c:pt idx="1">
                  <c:v>District 2</c:v>
                </c:pt>
                <c:pt idx="2">
                  <c:v>District 3</c:v>
                </c:pt>
                <c:pt idx="3">
                  <c:v>District 4</c:v>
                </c:pt>
                <c:pt idx="4">
                  <c:v>District 5</c:v>
                </c:pt>
                <c:pt idx="5">
                  <c:v>District 6</c:v>
                </c:pt>
                <c:pt idx="6">
                  <c:v>District 7</c:v>
                </c:pt>
                <c:pt idx="7">
                  <c:v>District 8</c:v>
                </c:pt>
                <c:pt idx="8">
                  <c:v>District 9</c:v>
                </c:pt>
                <c:pt idx="9">
                  <c:v>District 10</c:v>
                </c:pt>
                <c:pt idx="10">
                  <c:v>District 11</c:v>
                </c:pt>
                <c:pt idx="11">
                  <c:v>District 12</c:v>
                </c:pt>
                <c:pt idx="12">
                  <c:v>District 13</c:v>
                </c:pt>
              </c:strCache>
            </c:strRef>
          </c:cat>
          <c:val>
            <c:numRef>
              <c:f>Sheet1!$D$2:$D$14</c:f>
              <c:numCache>
                <c:formatCode>General</c:formatCode>
                <c:ptCount val="13"/>
                <c:pt idx="0">
                  <c:v>59</c:v>
                </c:pt>
                <c:pt idx="1">
                  <c:v>27</c:v>
                </c:pt>
                <c:pt idx="2">
                  <c:v>19</c:v>
                </c:pt>
                <c:pt idx="3">
                  <c:v>18</c:v>
                </c:pt>
                <c:pt idx="4">
                  <c:v>18</c:v>
                </c:pt>
                <c:pt idx="5">
                  <c:v>55</c:v>
                </c:pt>
                <c:pt idx="6">
                  <c:v>31</c:v>
                </c:pt>
                <c:pt idx="7">
                  <c:v>46</c:v>
                </c:pt>
                <c:pt idx="8">
                  <c:v>25</c:v>
                </c:pt>
                <c:pt idx="9">
                  <c:v>36</c:v>
                </c:pt>
                <c:pt idx="10">
                  <c:v>24</c:v>
                </c:pt>
                <c:pt idx="11">
                  <c:v>30</c:v>
                </c:pt>
                <c:pt idx="12">
                  <c:v>20</c:v>
                </c:pt>
              </c:numCache>
            </c:numRef>
          </c:val>
          <c:extLst>
            <c:ext xmlns:c16="http://schemas.microsoft.com/office/drawing/2014/chart" uri="{C3380CC4-5D6E-409C-BE32-E72D297353CC}">
              <c16:uniqueId val="{00000002-3D5A-45A2-A668-801DA8CA73AA}"/>
            </c:ext>
          </c:extLst>
        </c:ser>
        <c:dLbls>
          <c:dLblPos val="outEnd"/>
          <c:showLegendKey val="0"/>
          <c:showVal val="1"/>
          <c:showCatName val="0"/>
          <c:showSerName val="0"/>
          <c:showPercent val="0"/>
          <c:showBubbleSize val="0"/>
        </c:dLbls>
        <c:gapWidth val="219"/>
        <c:overlap val="-27"/>
        <c:axId val="2042327200"/>
        <c:axId val="2042328288"/>
      </c:barChart>
      <c:catAx>
        <c:axId val="2042327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42328288"/>
        <c:crosses val="autoZero"/>
        <c:auto val="1"/>
        <c:lblAlgn val="ctr"/>
        <c:lblOffset val="100"/>
        <c:noMultiLvlLbl val="0"/>
      </c:catAx>
      <c:valAx>
        <c:axId val="2042328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42327200"/>
        <c:crosses val="autoZero"/>
        <c:crossBetween val="between"/>
      </c:valAx>
      <c:spPr>
        <a:noFill/>
        <a:ln>
          <a:noFill/>
        </a:ln>
        <a:effectLst/>
      </c:spPr>
    </c:plotArea>
    <c:legend>
      <c:legendPos val="r"/>
      <c:layout>
        <c:manualLayout>
          <c:xMode val="edge"/>
          <c:yMode val="edge"/>
          <c:x val="0.37061352855519364"/>
          <c:y val="0.9232035342713123"/>
          <c:w val="0.22984637960663915"/>
          <c:h val="7.47894000641343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District 1</c:v>
                </c:pt>
                <c:pt idx="1">
                  <c:v>District 2</c:v>
                </c:pt>
                <c:pt idx="2">
                  <c:v>District 3</c:v>
                </c:pt>
                <c:pt idx="3">
                  <c:v>District 4</c:v>
                </c:pt>
                <c:pt idx="4">
                  <c:v>District 5</c:v>
                </c:pt>
                <c:pt idx="5">
                  <c:v>District 6</c:v>
                </c:pt>
                <c:pt idx="6">
                  <c:v>District 7</c:v>
                </c:pt>
                <c:pt idx="7">
                  <c:v>District 8</c:v>
                </c:pt>
                <c:pt idx="8">
                  <c:v>District 9</c:v>
                </c:pt>
                <c:pt idx="9">
                  <c:v>District 10</c:v>
                </c:pt>
                <c:pt idx="10">
                  <c:v>District 11</c:v>
                </c:pt>
                <c:pt idx="11">
                  <c:v>District 12</c:v>
                </c:pt>
                <c:pt idx="12">
                  <c:v>District 13</c:v>
                </c:pt>
              </c:strCache>
            </c:strRef>
          </c:cat>
          <c:val>
            <c:numRef>
              <c:f>Sheet1!$B$2:$B$14</c:f>
              <c:numCache>
                <c:formatCode>General</c:formatCode>
                <c:ptCount val="13"/>
                <c:pt idx="0">
                  <c:v>22</c:v>
                </c:pt>
                <c:pt idx="1">
                  <c:v>15</c:v>
                </c:pt>
                <c:pt idx="2">
                  <c:v>9</c:v>
                </c:pt>
                <c:pt idx="3">
                  <c:v>9</c:v>
                </c:pt>
                <c:pt idx="4">
                  <c:v>18</c:v>
                </c:pt>
                <c:pt idx="5">
                  <c:v>32</c:v>
                </c:pt>
                <c:pt idx="6">
                  <c:v>16</c:v>
                </c:pt>
                <c:pt idx="7">
                  <c:v>52</c:v>
                </c:pt>
                <c:pt idx="8">
                  <c:v>13</c:v>
                </c:pt>
                <c:pt idx="9">
                  <c:v>25</c:v>
                </c:pt>
                <c:pt idx="10">
                  <c:v>11</c:v>
                </c:pt>
                <c:pt idx="11">
                  <c:v>20</c:v>
                </c:pt>
                <c:pt idx="12">
                  <c:v>15</c:v>
                </c:pt>
              </c:numCache>
            </c:numRef>
          </c:val>
          <c:extLst>
            <c:ext xmlns:c16="http://schemas.microsoft.com/office/drawing/2014/chart" uri="{C3380CC4-5D6E-409C-BE32-E72D297353CC}">
              <c16:uniqueId val="{00000000-390D-45A3-9F95-D9B6FB1F6E16}"/>
            </c:ext>
          </c:extLst>
        </c:ser>
        <c:ser>
          <c:idx val="1"/>
          <c:order val="1"/>
          <c:tx>
            <c:strRef>
              <c:f>Sheet1!$C$1</c:f>
              <c:strCache>
                <c:ptCount val="1"/>
                <c:pt idx="0">
                  <c:v>2020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District 1</c:v>
                </c:pt>
                <c:pt idx="1">
                  <c:v>District 2</c:v>
                </c:pt>
                <c:pt idx="2">
                  <c:v>District 3</c:v>
                </c:pt>
                <c:pt idx="3">
                  <c:v>District 4</c:v>
                </c:pt>
                <c:pt idx="4">
                  <c:v>District 5</c:v>
                </c:pt>
                <c:pt idx="5">
                  <c:v>District 6</c:v>
                </c:pt>
                <c:pt idx="6">
                  <c:v>District 7</c:v>
                </c:pt>
                <c:pt idx="7">
                  <c:v>District 8</c:v>
                </c:pt>
                <c:pt idx="8">
                  <c:v>District 9</c:v>
                </c:pt>
                <c:pt idx="9">
                  <c:v>District 10</c:v>
                </c:pt>
                <c:pt idx="10">
                  <c:v>District 11</c:v>
                </c:pt>
                <c:pt idx="11">
                  <c:v>District 12</c:v>
                </c:pt>
                <c:pt idx="12">
                  <c:v>District 13</c:v>
                </c:pt>
              </c:strCache>
            </c:strRef>
          </c:cat>
          <c:val>
            <c:numRef>
              <c:f>Sheet1!$C$2:$C$14</c:f>
              <c:numCache>
                <c:formatCode>General</c:formatCode>
                <c:ptCount val="13"/>
                <c:pt idx="0">
                  <c:v>24</c:v>
                </c:pt>
                <c:pt idx="1">
                  <c:v>16</c:v>
                </c:pt>
                <c:pt idx="2">
                  <c:v>10</c:v>
                </c:pt>
                <c:pt idx="3">
                  <c:v>9</c:v>
                </c:pt>
                <c:pt idx="4">
                  <c:v>10</c:v>
                </c:pt>
                <c:pt idx="5">
                  <c:v>32</c:v>
                </c:pt>
                <c:pt idx="6">
                  <c:v>16</c:v>
                </c:pt>
                <c:pt idx="7">
                  <c:v>52</c:v>
                </c:pt>
                <c:pt idx="8">
                  <c:v>13</c:v>
                </c:pt>
                <c:pt idx="9">
                  <c:v>25</c:v>
                </c:pt>
                <c:pt idx="10">
                  <c:v>11</c:v>
                </c:pt>
                <c:pt idx="11">
                  <c:v>20</c:v>
                </c:pt>
                <c:pt idx="12">
                  <c:v>14</c:v>
                </c:pt>
              </c:numCache>
            </c:numRef>
          </c:val>
          <c:extLst>
            <c:ext xmlns:c16="http://schemas.microsoft.com/office/drawing/2014/chart" uri="{C3380CC4-5D6E-409C-BE32-E72D297353CC}">
              <c16:uniqueId val="{00000001-390D-45A3-9F95-D9B6FB1F6E16}"/>
            </c:ext>
          </c:extLst>
        </c:ser>
        <c:ser>
          <c:idx val="2"/>
          <c:order val="2"/>
          <c:tx>
            <c:strRef>
              <c:f>Sheet1!$D$1</c:f>
              <c:strCache>
                <c:ptCount val="1"/>
                <c:pt idx="0">
                  <c:v>2021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District 1</c:v>
                </c:pt>
                <c:pt idx="1">
                  <c:v>District 2</c:v>
                </c:pt>
                <c:pt idx="2">
                  <c:v>District 3</c:v>
                </c:pt>
                <c:pt idx="3">
                  <c:v>District 4</c:v>
                </c:pt>
                <c:pt idx="4">
                  <c:v>District 5</c:v>
                </c:pt>
                <c:pt idx="5">
                  <c:v>District 6</c:v>
                </c:pt>
                <c:pt idx="6">
                  <c:v>District 7</c:v>
                </c:pt>
                <c:pt idx="7">
                  <c:v>District 8</c:v>
                </c:pt>
                <c:pt idx="8">
                  <c:v>District 9</c:v>
                </c:pt>
                <c:pt idx="9">
                  <c:v>District 10</c:v>
                </c:pt>
                <c:pt idx="10">
                  <c:v>District 11</c:v>
                </c:pt>
                <c:pt idx="11">
                  <c:v>District 12</c:v>
                </c:pt>
                <c:pt idx="12">
                  <c:v>District 13</c:v>
                </c:pt>
              </c:strCache>
            </c:strRef>
          </c:cat>
          <c:val>
            <c:numRef>
              <c:f>Sheet1!$D$2:$D$14</c:f>
              <c:numCache>
                <c:formatCode>General</c:formatCode>
                <c:ptCount val="13"/>
                <c:pt idx="0">
                  <c:v>28</c:v>
                </c:pt>
                <c:pt idx="1">
                  <c:v>17</c:v>
                </c:pt>
                <c:pt idx="2">
                  <c:v>11</c:v>
                </c:pt>
                <c:pt idx="3">
                  <c:v>9</c:v>
                </c:pt>
                <c:pt idx="4">
                  <c:v>18</c:v>
                </c:pt>
                <c:pt idx="5">
                  <c:v>32</c:v>
                </c:pt>
                <c:pt idx="6">
                  <c:v>16</c:v>
                </c:pt>
                <c:pt idx="7">
                  <c:v>55</c:v>
                </c:pt>
                <c:pt idx="8">
                  <c:v>13</c:v>
                </c:pt>
                <c:pt idx="9">
                  <c:v>25</c:v>
                </c:pt>
                <c:pt idx="10">
                  <c:v>11</c:v>
                </c:pt>
                <c:pt idx="11">
                  <c:v>20</c:v>
                </c:pt>
                <c:pt idx="12">
                  <c:v>15</c:v>
                </c:pt>
              </c:numCache>
            </c:numRef>
          </c:val>
          <c:extLst>
            <c:ext xmlns:c16="http://schemas.microsoft.com/office/drawing/2014/chart" uri="{C3380CC4-5D6E-409C-BE32-E72D297353CC}">
              <c16:uniqueId val="{00000002-390D-45A3-9F95-D9B6FB1F6E16}"/>
            </c:ext>
          </c:extLst>
        </c:ser>
        <c:dLbls>
          <c:dLblPos val="outEnd"/>
          <c:showLegendKey val="0"/>
          <c:showVal val="1"/>
          <c:showCatName val="0"/>
          <c:showSerName val="0"/>
          <c:showPercent val="0"/>
          <c:showBubbleSize val="0"/>
        </c:dLbls>
        <c:gapWidth val="219"/>
        <c:overlap val="-27"/>
        <c:axId val="2007228352"/>
        <c:axId val="2007220192"/>
      </c:barChart>
      <c:catAx>
        <c:axId val="200722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07220192"/>
        <c:crosses val="autoZero"/>
        <c:auto val="1"/>
        <c:lblAlgn val="ctr"/>
        <c:lblOffset val="100"/>
        <c:noMultiLvlLbl val="0"/>
      </c:catAx>
      <c:valAx>
        <c:axId val="2007220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07228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5849194-EBBA-4C53-8C4F-3A747F66BDE5}" type="datetimeFigureOut">
              <a:rPr lang="en-PH" smtClean="0"/>
              <a:t>13/05/2022</a:t>
            </a:fld>
            <a:endParaRPr lang="en-PH"/>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035BCBCA-C505-4000-B3FA-27813A38EC52}" type="slidenum">
              <a:rPr lang="en-PH" smtClean="0"/>
              <a:t>‹#›</a:t>
            </a:fld>
            <a:endParaRPr lang="en-PH"/>
          </a:p>
        </p:txBody>
      </p:sp>
    </p:spTree>
    <p:extLst>
      <p:ext uri="{BB962C8B-B14F-4D97-AF65-F5344CB8AC3E}">
        <p14:creationId xmlns:p14="http://schemas.microsoft.com/office/powerpoint/2010/main" val="47745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35BCBCA-C505-4000-B3FA-27813A38EC52}" type="slidenum">
              <a:rPr lang="en-PH" smtClean="0"/>
              <a:t>1</a:t>
            </a:fld>
            <a:endParaRPr lang="en-PH"/>
          </a:p>
        </p:txBody>
      </p:sp>
    </p:spTree>
    <p:extLst>
      <p:ext uri="{BB962C8B-B14F-4D97-AF65-F5344CB8AC3E}">
        <p14:creationId xmlns:p14="http://schemas.microsoft.com/office/powerpoint/2010/main" val="1102120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5BCAA4-F266-45B1-9F21-D90EEFB0B9CB}" type="datetimeFigureOut">
              <a:rPr lang="en-PH" smtClean="0"/>
              <a:t>13/05/2022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120235075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5BCAA4-F266-45B1-9F21-D90EEFB0B9CB}" type="datetimeFigureOut">
              <a:rPr lang="en-PH" smtClean="0"/>
              <a:t>13/05/2022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1093182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5BCAA4-F266-45B1-9F21-D90EEFB0B9CB}" type="datetimeFigureOut">
              <a:rPr lang="en-PH" smtClean="0"/>
              <a:t>13/05/2022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73EEC5D-1A2B-488C-8056-9C71EDC97450}" type="slidenum">
              <a:rPr lang="en-PH" smtClean="0"/>
              <a:t>‹#›</a:t>
            </a:fld>
            <a:endParaRPr lang="en-PH"/>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76672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5BCAA4-F266-45B1-9F21-D90EEFB0B9CB}" type="datetimeFigureOut">
              <a:rPr lang="en-PH" smtClean="0"/>
              <a:t>13/05/2022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4144427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5BCAA4-F266-45B1-9F21-D90EEFB0B9CB}" type="datetimeFigureOut">
              <a:rPr lang="en-PH" smtClean="0"/>
              <a:t>13/05/2022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73EEC5D-1A2B-488C-8056-9C71EDC97450}" type="slidenum">
              <a:rPr lang="en-PH" smtClean="0"/>
              <a:t>‹#›</a:t>
            </a:fld>
            <a:endParaRPr lang="en-PH"/>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83376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5BCAA4-F266-45B1-9F21-D90EEFB0B9CB}" type="datetimeFigureOut">
              <a:rPr lang="en-PH" smtClean="0"/>
              <a:t>13/05/2022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4201605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5BCAA4-F266-45B1-9F21-D90EEFB0B9CB}" type="datetimeFigureOut">
              <a:rPr lang="en-PH" smtClean="0"/>
              <a:t>13/05/2022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2713926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5BCAA4-F266-45B1-9F21-D90EEFB0B9CB}" type="datetimeFigureOut">
              <a:rPr lang="en-PH" smtClean="0"/>
              <a:t>13/05/2022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171504573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5BCAA4-F266-45B1-9F21-D90EEFB0B9CB}" type="datetimeFigureOut">
              <a:rPr lang="en-PH" smtClean="0"/>
              <a:t>13/05/2022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2011552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5BCAA4-F266-45B1-9F21-D90EEFB0B9CB}" type="datetimeFigureOut">
              <a:rPr lang="en-PH" smtClean="0"/>
              <a:t>13/05/2022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42634338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5BCAA4-F266-45B1-9F21-D90EEFB0B9CB}" type="datetimeFigureOut">
              <a:rPr lang="en-PH" smtClean="0"/>
              <a:t>13/05/2022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77690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5BCAA4-F266-45B1-9F21-D90EEFB0B9CB}" type="datetimeFigureOut">
              <a:rPr lang="en-PH" smtClean="0"/>
              <a:t>13/05/2022</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3369326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5BCAA4-F266-45B1-9F21-D90EEFB0B9CB}" type="datetimeFigureOut">
              <a:rPr lang="en-PH" smtClean="0"/>
              <a:t>13/05/2022</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335680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BCAA4-F266-45B1-9F21-D90EEFB0B9CB}" type="datetimeFigureOut">
              <a:rPr lang="en-PH" smtClean="0"/>
              <a:t>13/05/2022</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49661326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5BCAA4-F266-45B1-9F21-D90EEFB0B9CB}" type="datetimeFigureOut">
              <a:rPr lang="en-PH" smtClean="0"/>
              <a:t>13/05/2022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216482078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5BCAA4-F266-45B1-9F21-D90EEFB0B9CB}" type="datetimeFigureOut">
              <a:rPr lang="en-PH" smtClean="0"/>
              <a:t>13/05/2022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573EEC5D-1A2B-488C-8056-9C71EDC97450}" type="slidenum">
              <a:rPr lang="en-PH" smtClean="0"/>
              <a:t>‹#›</a:t>
            </a:fld>
            <a:endParaRPr lang="en-PH"/>
          </a:p>
        </p:txBody>
      </p:sp>
    </p:spTree>
    <p:extLst>
      <p:ext uri="{BB962C8B-B14F-4D97-AF65-F5344CB8AC3E}">
        <p14:creationId xmlns:p14="http://schemas.microsoft.com/office/powerpoint/2010/main" val="130723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D5BCAA4-F266-45B1-9F21-D90EEFB0B9CB}" type="datetimeFigureOut">
              <a:rPr lang="en-PH" smtClean="0"/>
              <a:t>13/05/2022</a:t>
            </a:fld>
            <a:endParaRPr lang="en-PH"/>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73EEC5D-1A2B-488C-8056-9C71EDC97450}" type="slidenum">
              <a:rPr lang="en-PH" smtClean="0"/>
              <a:t>‹#›</a:t>
            </a:fld>
            <a:endParaRPr lang="en-PH"/>
          </a:p>
        </p:txBody>
      </p:sp>
    </p:spTree>
    <p:extLst>
      <p:ext uri="{BB962C8B-B14F-4D97-AF65-F5344CB8AC3E}">
        <p14:creationId xmlns:p14="http://schemas.microsoft.com/office/powerpoint/2010/main" val="3890326064"/>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3854" y="214912"/>
            <a:ext cx="6252881" cy="6354554"/>
          </a:xfrm>
          <a:prstGeom prst="rect">
            <a:avLst/>
          </a:prstGeom>
        </p:spPr>
      </p:pic>
    </p:spTree>
    <p:extLst>
      <p:ext uri="{BB962C8B-B14F-4D97-AF65-F5344CB8AC3E}">
        <p14:creationId xmlns:p14="http://schemas.microsoft.com/office/powerpoint/2010/main" val="191441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2562" y="1825969"/>
            <a:ext cx="8915399" cy="1106334"/>
          </a:xfrm>
        </p:spPr>
        <p:txBody>
          <a:bodyPr/>
          <a:lstStyle/>
          <a:p>
            <a:pPr algn="ctr"/>
            <a:r>
              <a:rPr lang="en-PH" dirty="0">
                <a:solidFill>
                  <a:schemeClr val="accent2">
                    <a:lumMod val="50000"/>
                  </a:schemeClr>
                </a:solidFill>
                <a:latin typeface="Baskerville Old Face" panose="02020602080505020303" pitchFamily="18" charset="0"/>
              </a:rPr>
              <a:t>Mindanao Map</a:t>
            </a:r>
          </a:p>
        </p:txBody>
      </p:sp>
    </p:spTree>
    <p:extLst>
      <p:ext uri="{BB962C8B-B14F-4D97-AF65-F5344CB8AC3E}">
        <p14:creationId xmlns:p14="http://schemas.microsoft.com/office/powerpoint/2010/main" val="100498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634" y="472585"/>
            <a:ext cx="8850406" cy="5992346"/>
          </a:xfrm>
          <a:prstGeom prst="rect">
            <a:avLst/>
          </a:prstGeom>
        </p:spPr>
      </p:pic>
      <p:sp>
        <p:nvSpPr>
          <p:cNvPr id="4" name="5-Point Star 3"/>
          <p:cNvSpPr/>
          <p:nvPr/>
        </p:nvSpPr>
        <p:spPr>
          <a:xfrm>
            <a:off x="7351899" y="5333224"/>
            <a:ext cx="154933" cy="1707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5" name="5-Point Star 4"/>
          <p:cNvSpPr/>
          <p:nvPr/>
        </p:nvSpPr>
        <p:spPr>
          <a:xfrm>
            <a:off x="8647044" y="1292077"/>
            <a:ext cx="154933" cy="1707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6" name="5-Point Star 5"/>
          <p:cNvSpPr/>
          <p:nvPr/>
        </p:nvSpPr>
        <p:spPr>
          <a:xfrm>
            <a:off x="8208454" y="1960789"/>
            <a:ext cx="154933" cy="1707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7" name="5-Point Star 6"/>
          <p:cNvSpPr/>
          <p:nvPr/>
        </p:nvSpPr>
        <p:spPr>
          <a:xfrm>
            <a:off x="6676645" y="4582640"/>
            <a:ext cx="154933" cy="1707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8" name="5-Point Star 7"/>
          <p:cNvSpPr/>
          <p:nvPr/>
        </p:nvSpPr>
        <p:spPr>
          <a:xfrm>
            <a:off x="7282327" y="2916341"/>
            <a:ext cx="154933" cy="1707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9" name="5-Point Star 8"/>
          <p:cNvSpPr/>
          <p:nvPr/>
        </p:nvSpPr>
        <p:spPr>
          <a:xfrm>
            <a:off x="7638126" y="741241"/>
            <a:ext cx="154933" cy="1707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solidFill>
                <a:schemeClr val="accent5">
                  <a:lumMod val="50000"/>
                </a:schemeClr>
              </a:solidFill>
            </a:endParaRPr>
          </a:p>
        </p:txBody>
      </p:sp>
      <p:sp>
        <p:nvSpPr>
          <p:cNvPr id="10" name="5-Point Star 9"/>
          <p:cNvSpPr/>
          <p:nvPr/>
        </p:nvSpPr>
        <p:spPr>
          <a:xfrm>
            <a:off x="7127394" y="6171068"/>
            <a:ext cx="154933" cy="1707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1" name="5-Point Star 10"/>
          <p:cNvSpPr/>
          <p:nvPr/>
        </p:nvSpPr>
        <p:spPr>
          <a:xfrm>
            <a:off x="6362941" y="5578532"/>
            <a:ext cx="154933" cy="1707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3" name="5-Point Star 12"/>
          <p:cNvSpPr/>
          <p:nvPr/>
        </p:nvSpPr>
        <p:spPr>
          <a:xfrm>
            <a:off x="6831578" y="3199375"/>
            <a:ext cx="154933" cy="1707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4" name="5-Point Star 13"/>
          <p:cNvSpPr/>
          <p:nvPr/>
        </p:nvSpPr>
        <p:spPr>
          <a:xfrm>
            <a:off x="6517874" y="4862854"/>
            <a:ext cx="154933" cy="1707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5" name="5-Point Star 14"/>
          <p:cNvSpPr/>
          <p:nvPr/>
        </p:nvSpPr>
        <p:spPr>
          <a:xfrm>
            <a:off x="836268" y="5515142"/>
            <a:ext cx="375840" cy="37178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 name="TextBox 2"/>
          <p:cNvSpPr txBox="1"/>
          <p:nvPr/>
        </p:nvSpPr>
        <p:spPr>
          <a:xfrm>
            <a:off x="1212108" y="5480588"/>
            <a:ext cx="2187123" cy="369332"/>
          </a:xfrm>
          <a:prstGeom prst="rect">
            <a:avLst/>
          </a:prstGeom>
          <a:noFill/>
        </p:spPr>
        <p:txBody>
          <a:bodyPr wrap="square" rtlCol="0">
            <a:spAutoFit/>
          </a:bodyPr>
          <a:lstStyle/>
          <a:p>
            <a:r>
              <a:rPr lang="en-PH" dirty="0"/>
              <a:t>We have Churches.</a:t>
            </a:r>
          </a:p>
        </p:txBody>
      </p:sp>
    </p:spTree>
    <p:extLst>
      <p:ext uri="{BB962C8B-B14F-4D97-AF65-F5344CB8AC3E}">
        <p14:creationId xmlns:p14="http://schemas.microsoft.com/office/powerpoint/2010/main" val="1238984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8931" y="689226"/>
            <a:ext cx="9054353" cy="1466291"/>
          </a:xfrm>
        </p:spPr>
        <p:txBody>
          <a:bodyPr>
            <a:normAutofit/>
          </a:bodyPr>
          <a:lstStyle/>
          <a:p>
            <a:pPr algn="ctr"/>
            <a:r>
              <a:rPr lang="en-PH" dirty="0">
                <a:solidFill>
                  <a:schemeClr val="accent2">
                    <a:lumMod val="50000"/>
                  </a:schemeClr>
                </a:solidFill>
                <a:latin typeface="Baskerville Old Face" panose="02020602080505020303" pitchFamily="18" charset="0"/>
              </a:rPr>
              <a:t>Ministry Engagements</a:t>
            </a:r>
          </a:p>
        </p:txBody>
      </p:sp>
      <p:sp>
        <p:nvSpPr>
          <p:cNvPr id="3" name="Subtitle 2"/>
          <p:cNvSpPr>
            <a:spLocks noGrp="1"/>
          </p:cNvSpPr>
          <p:nvPr>
            <p:ph type="subTitle" idx="1"/>
          </p:nvPr>
        </p:nvSpPr>
        <p:spPr>
          <a:xfrm>
            <a:off x="578931" y="2155517"/>
            <a:ext cx="9054353" cy="3361385"/>
          </a:xfrm>
        </p:spPr>
        <p:txBody>
          <a:bodyPr>
            <a:normAutofit/>
          </a:bodyPr>
          <a:lstStyle/>
          <a:p>
            <a:pPr algn="ctr"/>
            <a:r>
              <a:rPr lang="en-PH" sz="2000" b="1" dirty="0">
                <a:solidFill>
                  <a:schemeClr val="tx1"/>
                </a:solidFill>
              </a:rPr>
              <a:t>* Pastors Conferences</a:t>
            </a:r>
          </a:p>
          <a:p>
            <a:pPr algn="ctr"/>
            <a:r>
              <a:rPr lang="en-PH" sz="2000" b="1" dirty="0">
                <a:solidFill>
                  <a:schemeClr val="tx1"/>
                </a:solidFill>
              </a:rPr>
              <a:t>* Couples Seminars</a:t>
            </a:r>
          </a:p>
          <a:p>
            <a:pPr algn="ctr"/>
            <a:r>
              <a:rPr lang="en-PH" sz="2000" b="1" dirty="0">
                <a:solidFill>
                  <a:schemeClr val="tx1"/>
                </a:solidFill>
              </a:rPr>
              <a:t>* Youth Seminars</a:t>
            </a:r>
          </a:p>
          <a:p>
            <a:pPr algn="ctr"/>
            <a:r>
              <a:rPr lang="en-PH" sz="2000" b="1" dirty="0">
                <a:solidFill>
                  <a:schemeClr val="tx1"/>
                </a:solidFill>
              </a:rPr>
              <a:t>* Outreaches (Children Street Teaching. Street Preaching)</a:t>
            </a:r>
          </a:p>
          <a:p>
            <a:pPr algn="ctr"/>
            <a:r>
              <a:rPr lang="en-PH" sz="2000" b="1" dirty="0">
                <a:solidFill>
                  <a:schemeClr val="tx1"/>
                </a:solidFill>
              </a:rPr>
              <a:t>* Evangelistic Nights</a:t>
            </a:r>
          </a:p>
          <a:p>
            <a:pPr algn="ctr"/>
            <a:r>
              <a:rPr lang="en-PH" sz="2000" b="1" dirty="0">
                <a:solidFill>
                  <a:schemeClr val="tx1"/>
                </a:solidFill>
              </a:rPr>
              <a:t>* Concerts and Religious Nights</a:t>
            </a:r>
          </a:p>
          <a:p>
            <a:pPr algn="ctr"/>
            <a:r>
              <a:rPr lang="en-PH" sz="2000" b="1" dirty="0">
                <a:solidFill>
                  <a:schemeClr val="tx1"/>
                </a:solidFill>
              </a:rPr>
              <a:t>* Bibles studies, Evangelism, Discipleship</a:t>
            </a:r>
          </a:p>
          <a:p>
            <a:pPr algn="l"/>
            <a:endParaRPr lang="en-PH" b="1" dirty="0">
              <a:solidFill>
                <a:schemeClr val="tx1"/>
              </a:solidFill>
            </a:endParaRPr>
          </a:p>
          <a:p>
            <a:endParaRPr lang="en-PH" dirty="0"/>
          </a:p>
          <a:p>
            <a:endParaRPr lang="en-PH" dirty="0"/>
          </a:p>
          <a:p>
            <a:endParaRPr lang="en-PH" dirty="0"/>
          </a:p>
        </p:txBody>
      </p:sp>
    </p:spTree>
    <p:extLst>
      <p:ext uri="{BB962C8B-B14F-4D97-AF65-F5344CB8AC3E}">
        <p14:creationId xmlns:p14="http://schemas.microsoft.com/office/powerpoint/2010/main" val="85513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834744"/>
          </a:xfrm>
        </p:spPr>
        <p:txBody>
          <a:bodyPr>
            <a:normAutofit fontScale="90000"/>
          </a:bodyPr>
          <a:lstStyle/>
          <a:p>
            <a:r>
              <a:rPr lang="en-PH" dirty="0">
                <a:solidFill>
                  <a:schemeClr val="tx1"/>
                </a:solidFill>
              </a:rPr>
              <a:t>The ECOFI field ministry is doing good. </a:t>
            </a:r>
            <a:br>
              <a:rPr lang="en-PH" dirty="0">
                <a:solidFill>
                  <a:schemeClr val="tx1"/>
                </a:solidFill>
              </a:rPr>
            </a:br>
            <a:br>
              <a:rPr lang="en-PH" dirty="0">
                <a:solidFill>
                  <a:schemeClr val="tx1"/>
                </a:solidFill>
              </a:rPr>
            </a:br>
            <a:r>
              <a:rPr lang="en-PH" dirty="0">
                <a:solidFill>
                  <a:schemeClr val="tx1"/>
                </a:solidFill>
              </a:rPr>
              <a:t>1. The Church are intact.</a:t>
            </a:r>
            <a:br>
              <a:rPr lang="en-PH" dirty="0">
                <a:solidFill>
                  <a:schemeClr val="tx1"/>
                </a:solidFill>
              </a:rPr>
            </a:br>
            <a:r>
              <a:rPr lang="en-PH" dirty="0">
                <a:solidFill>
                  <a:schemeClr val="tx1"/>
                </a:solidFill>
              </a:rPr>
              <a:t>2. The Pastors are doing good job.</a:t>
            </a:r>
            <a:br>
              <a:rPr lang="en-PH" dirty="0">
                <a:solidFill>
                  <a:schemeClr val="tx1"/>
                </a:solidFill>
              </a:rPr>
            </a:br>
            <a:r>
              <a:rPr lang="en-PH" dirty="0">
                <a:solidFill>
                  <a:schemeClr val="tx1"/>
                </a:solidFill>
              </a:rPr>
              <a:t>3. 2020-2021 at least 7 New Church are open.</a:t>
            </a:r>
            <a:br>
              <a:rPr lang="en-PH" dirty="0">
                <a:solidFill>
                  <a:schemeClr val="tx1"/>
                </a:solidFill>
              </a:rPr>
            </a:br>
            <a:r>
              <a:rPr lang="en-PH" dirty="0">
                <a:solidFill>
                  <a:schemeClr val="tx1"/>
                </a:solidFill>
              </a:rPr>
              <a:t>4. 1,520 new baptized believers.</a:t>
            </a:r>
            <a:br>
              <a:rPr lang="en-PH" dirty="0">
                <a:solidFill>
                  <a:schemeClr val="tx1"/>
                </a:solidFill>
              </a:rPr>
            </a:br>
            <a:r>
              <a:rPr lang="en-PH" dirty="0">
                <a:solidFill>
                  <a:schemeClr val="tx1"/>
                </a:solidFill>
              </a:rPr>
              <a:t>5. The Local convention are going on this month in preparation for the National Clusters Pastors Conferences.</a:t>
            </a:r>
            <a:br>
              <a:rPr lang="en-PH" dirty="0">
                <a:solidFill>
                  <a:schemeClr val="tx1"/>
                </a:solidFill>
              </a:rPr>
            </a:br>
            <a:br>
              <a:rPr lang="en-PH" dirty="0">
                <a:solidFill>
                  <a:schemeClr val="tx1"/>
                </a:solidFill>
              </a:rPr>
            </a:br>
            <a:endParaRPr lang="en-PH" dirty="0">
              <a:solidFill>
                <a:schemeClr val="tx1"/>
              </a:solidFill>
            </a:endParaRPr>
          </a:p>
        </p:txBody>
      </p:sp>
    </p:spTree>
    <p:extLst>
      <p:ext uri="{BB962C8B-B14F-4D97-AF65-F5344CB8AC3E}">
        <p14:creationId xmlns:p14="http://schemas.microsoft.com/office/powerpoint/2010/main" val="3360859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834744"/>
          </a:xfrm>
        </p:spPr>
        <p:txBody>
          <a:bodyPr>
            <a:normAutofit/>
          </a:bodyPr>
          <a:lstStyle/>
          <a:p>
            <a:r>
              <a:rPr lang="en-PH" dirty="0">
                <a:solidFill>
                  <a:schemeClr val="tx1"/>
                </a:solidFill>
              </a:rPr>
              <a:t>Prayer Concern:</a:t>
            </a:r>
            <a:br>
              <a:rPr lang="en-PH" dirty="0">
                <a:solidFill>
                  <a:schemeClr val="tx1"/>
                </a:solidFill>
              </a:rPr>
            </a:br>
            <a:br>
              <a:rPr lang="en-PH" dirty="0">
                <a:solidFill>
                  <a:schemeClr val="tx1"/>
                </a:solidFill>
              </a:rPr>
            </a:br>
            <a:r>
              <a:rPr lang="en-PH" dirty="0">
                <a:solidFill>
                  <a:schemeClr val="tx1"/>
                </a:solidFill>
              </a:rPr>
              <a:t>Materials Needed for church buildings to the newly open churches that will be built in 15 Barangay at </a:t>
            </a:r>
            <a:r>
              <a:rPr lang="en-PH" dirty="0" err="1">
                <a:solidFill>
                  <a:schemeClr val="tx1"/>
                </a:solidFill>
              </a:rPr>
              <a:t>Tiboli</a:t>
            </a:r>
            <a:r>
              <a:rPr lang="en-PH" dirty="0">
                <a:solidFill>
                  <a:schemeClr val="tx1"/>
                </a:solidFill>
              </a:rPr>
              <a:t> </a:t>
            </a:r>
            <a:r>
              <a:rPr lang="en-PH" dirty="0" err="1">
                <a:solidFill>
                  <a:schemeClr val="tx1"/>
                </a:solidFill>
              </a:rPr>
              <a:t>Monicipality</a:t>
            </a:r>
            <a:r>
              <a:rPr lang="en-PH" dirty="0">
                <a:solidFill>
                  <a:schemeClr val="tx1"/>
                </a:solidFill>
              </a:rPr>
              <a:t> for this year 2022,</a:t>
            </a:r>
            <a:br>
              <a:rPr lang="en-PH" dirty="0">
                <a:solidFill>
                  <a:schemeClr val="tx1"/>
                </a:solidFill>
              </a:rPr>
            </a:br>
            <a:br>
              <a:rPr lang="en-PH" dirty="0">
                <a:solidFill>
                  <a:schemeClr val="tx1"/>
                </a:solidFill>
              </a:rPr>
            </a:br>
            <a:endParaRPr lang="en-PH" dirty="0">
              <a:solidFill>
                <a:schemeClr val="tx1"/>
              </a:solidFill>
            </a:endParaRPr>
          </a:p>
        </p:txBody>
      </p:sp>
    </p:spTree>
    <p:extLst>
      <p:ext uri="{BB962C8B-B14F-4D97-AF65-F5344CB8AC3E}">
        <p14:creationId xmlns:p14="http://schemas.microsoft.com/office/powerpoint/2010/main" val="3653612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7832" y="1122363"/>
            <a:ext cx="8831179" cy="2911755"/>
          </a:xfrm>
        </p:spPr>
        <p:txBody>
          <a:bodyPr>
            <a:normAutofit/>
          </a:bodyPr>
          <a:lstStyle/>
          <a:p>
            <a:pPr algn="ctr"/>
            <a:r>
              <a:rPr lang="en-PH" dirty="0">
                <a:solidFill>
                  <a:schemeClr val="accent2">
                    <a:lumMod val="50000"/>
                  </a:schemeClr>
                </a:solidFill>
              </a:rPr>
              <a:t>Comparative Statistical Data for 2019-2021</a:t>
            </a:r>
          </a:p>
        </p:txBody>
      </p:sp>
    </p:spTree>
    <p:extLst>
      <p:ext uri="{BB962C8B-B14F-4D97-AF65-F5344CB8AC3E}">
        <p14:creationId xmlns:p14="http://schemas.microsoft.com/office/powerpoint/2010/main" val="475750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409" y="675015"/>
            <a:ext cx="8045824" cy="804769"/>
          </a:xfrm>
        </p:spPr>
        <p:txBody>
          <a:bodyPr/>
          <a:lstStyle/>
          <a:p>
            <a:r>
              <a:rPr lang="en-PH" dirty="0">
                <a:solidFill>
                  <a:schemeClr val="accent2">
                    <a:lumMod val="50000"/>
                  </a:schemeClr>
                </a:solidFill>
              </a:rPr>
              <a:t>Pastors &amp; Workers: 2019-2021</a:t>
            </a:r>
          </a:p>
        </p:txBody>
      </p:sp>
      <p:graphicFrame>
        <p:nvGraphicFramePr>
          <p:cNvPr id="8" name="Content Placeholder 8"/>
          <p:cNvGraphicFramePr>
            <a:graphicFrameLocks noGrp="1"/>
          </p:cNvGraphicFramePr>
          <p:nvPr>
            <p:ph idx="1"/>
            <p:extLst>
              <p:ext uri="{D42A27DB-BD31-4B8C-83A1-F6EECF244321}">
                <p14:modId xmlns:p14="http://schemas.microsoft.com/office/powerpoint/2010/main" val="159453115"/>
              </p:ext>
            </p:extLst>
          </p:nvPr>
        </p:nvGraphicFramePr>
        <p:xfrm>
          <a:off x="749873" y="1299409"/>
          <a:ext cx="9758470" cy="51423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2619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247" y="647513"/>
            <a:ext cx="9619129" cy="804769"/>
          </a:xfrm>
        </p:spPr>
        <p:txBody>
          <a:bodyPr>
            <a:normAutofit/>
          </a:bodyPr>
          <a:lstStyle/>
          <a:p>
            <a:r>
              <a:rPr lang="en-PH" dirty="0">
                <a:solidFill>
                  <a:schemeClr val="accent2">
                    <a:lumMod val="50000"/>
                  </a:schemeClr>
                </a:solidFill>
              </a:rPr>
              <a:t>Churches: 2019-2021</a:t>
            </a:r>
          </a:p>
        </p:txBody>
      </p:sp>
      <p:graphicFrame>
        <p:nvGraphicFramePr>
          <p:cNvPr id="19" name="Content Placeholder 18"/>
          <p:cNvGraphicFramePr>
            <a:graphicFrameLocks noGrp="1"/>
          </p:cNvGraphicFramePr>
          <p:nvPr>
            <p:ph idx="1"/>
            <p:extLst>
              <p:ext uri="{D42A27DB-BD31-4B8C-83A1-F6EECF244321}">
                <p14:modId xmlns:p14="http://schemas.microsoft.com/office/powerpoint/2010/main" val="3529771817"/>
              </p:ext>
            </p:extLst>
          </p:nvPr>
        </p:nvGraphicFramePr>
        <p:xfrm>
          <a:off x="677862" y="1452282"/>
          <a:ext cx="10817451" cy="49081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5623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8" name="Title 1"/>
          <p:cNvSpPr>
            <a:spLocks noGrp="1"/>
          </p:cNvSpPr>
          <p:nvPr>
            <p:ph type="title"/>
          </p:nvPr>
        </p:nvSpPr>
        <p:spPr>
          <a:xfrm>
            <a:off x="380181" y="580921"/>
            <a:ext cx="8911687" cy="1280890"/>
          </a:xfrm>
        </p:spPr>
        <p:txBody>
          <a:bodyPr/>
          <a:lstStyle/>
          <a:p>
            <a:pPr eaLnBrk="1" hangingPunct="1"/>
            <a:r>
              <a:rPr lang="en-US" altLang="en-US" sz="3600" dirty="0">
                <a:solidFill>
                  <a:schemeClr val="accent2">
                    <a:lumMod val="50000"/>
                  </a:schemeClr>
                </a:solidFill>
                <a:latin typeface="Cooper Black" panose="0208090404030B020404" pitchFamily="18" charset="0"/>
              </a:rPr>
              <a:t>Keith Williams Bible </a:t>
            </a:r>
            <a:r>
              <a:rPr lang="en-US" altLang="en-US" dirty="0">
                <a:solidFill>
                  <a:schemeClr val="accent2">
                    <a:lumMod val="50000"/>
                  </a:schemeClr>
                </a:solidFill>
                <a:latin typeface="Cooper Black" panose="0208090404030B020404" pitchFamily="18" charset="0"/>
              </a:rPr>
              <a:t>SCHOOL</a:t>
            </a:r>
            <a:endParaRPr lang="en-US" altLang="en-US" sz="3600" dirty="0">
              <a:solidFill>
                <a:schemeClr val="accent2">
                  <a:lumMod val="50000"/>
                </a:schemeClr>
              </a:solidFill>
              <a:latin typeface="Cooper Black" panose="0208090404030B0204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43197997"/>
              </p:ext>
            </p:extLst>
          </p:nvPr>
        </p:nvGraphicFramePr>
        <p:xfrm>
          <a:off x="502760" y="2019767"/>
          <a:ext cx="9377084" cy="1381726"/>
        </p:xfrm>
        <a:graphic>
          <a:graphicData uri="http://schemas.openxmlformats.org/drawingml/2006/table">
            <a:tbl>
              <a:tblPr firstRow="1" bandRow="1">
                <a:tableStyleId>{5C22544A-7EE6-4342-B048-85BDC9FD1C3A}</a:tableStyleId>
              </a:tblPr>
              <a:tblGrid>
                <a:gridCol w="2344271">
                  <a:extLst>
                    <a:ext uri="{9D8B030D-6E8A-4147-A177-3AD203B41FA5}">
                      <a16:colId xmlns:a16="http://schemas.microsoft.com/office/drawing/2014/main" val="20000"/>
                    </a:ext>
                  </a:extLst>
                </a:gridCol>
                <a:gridCol w="2344271">
                  <a:extLst>
                    <a:ext uri="{9D8B030D-6E8A-4147-A177-3AD203B41FA5}">
                      <a16:colId xmlns:a16="http://schemas.microsoft.com/office/drawing/2014/main" val="20001"/>
                    </a:ext>
                  </a:extLst>
                </a:gridCol>
                <a:gridCol w="2344271">
                  <a:extLst>
                    <a:ext uri="{9D8B030D-6E8A-4147-A177-3AD203B41FA5}">
                      <a16:colId xmlns:a16="http://schemas.microsoft.com/office/drawing/2014/main" val="20002"/>
                    </a:ext>
                  </a:extLst>
                </a:gridCol>
                <a:gridCol w="2344271">
                  <a:extLst>
                    <a:ext uri="{9D8B030D-6E8A-4147-A177-3AD203B41FA5}">
                      <a16:colId xmlns:a16="http://schemas.microsoft.com/office/drawing/2014/main" val="20003"/>
                    </a:ext>
                  </a:extLst>
                </a:gridCol>
              </a:tblGrid>
              <a:tr h="370840">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Davao Campus</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outerShdw blurRad="38100" dist="38100" dir="2700000" algn="tl">
                              <a:srgbClr val="000000"/>
                            </a:outerShdw>
                          </a:effectLst>
                          <a:latin typeface="Book Antiqua" panose="02040602050305030304" pitchFamily="18" charset="0"/>
                        </a:rPr>
                        <a:t>School Year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outerShdw blurRad="38100" dist="38100" dir="2700000" algn="tl">
                              <a:srgbClr val="000000"/>
                            </a:outerShdw>
                          </a:effectLst>
                          <a:latin typeface="Book Antiqua" panose="02040602050305030304" pitchFamily="18" charset="0"/>
                        </a:rPr>
                        <a:t>2018 – 2019</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outerShdw blurRad="38100" dist="38100" dir="2700000" algn="tl">
                              <a:srgbClr val="000000"/>
                            </a:outerShdw>
                          </a:effectLst>
                          <a:latin typeface="Book Antiqua" panose="02040602050305030304" pitchFamily="18" charset="0"/>
                        </a:rPr>
                        <a:t>School Year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outerShdw blurRad="38100" dist="38100" dir="2700000" algn="tl">
                              <a:srgbClr val="000000"/>
                            </a:outerShdw>
                          </a:effectLst>
                          <a:latin typeface="Book Antiqua" panose="02040602050305030304" pitchFamily="18" charset="0"/>
                        </a:rPr>
                        <a:t>2019 - 2020</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outerShdw blurRad="38100" dist="38100" dir="2700000" algn="tl">
                              <a:srgbClr val="000000"/>
                            </a:outerShdw>
                          </a:effectLst>
                          <a:latin typeface="Book Antiqua" panose="02040602050305030304" pitchFamily="18" charset="0"/>
                        </a:rPr>
                        <a:t>School Year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outerShdw blurRad="38100" dist="38100" dir="2700000" algn="tl">
                              <a:srgbClr val="000000"/>
                            </a:outerShdw>
                          </a:effectLst>
                          <a:latin typeface="Book Antiqua" panose="02040602050305030304" pitchFamily="18" charset="0"/>
                        </a:rPr>
                        <a:t>2020 - 2021</a:t>
                      </a:r>
                    </a:p>
                  </a:txBody>
                  <a:tcPr marT="45703" marB="45703" horzOverflow="overflow"/>
                </a:tc>
                <a:extLst>
                  <a:ext uri="{0D108BD9-81ED-4DB2-BD59-A6C34878D82A}">
                    <a16:rowId xmlns:a16="http://schemas.microsoft.com/office/drawing/2014/main" val="10000"/>
                  </a:ext>
                </a:extLst>
              </a:tr>
              <a:tr h="370840">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Book Antiqua" panose="02040602050305030304" pitchFamily="18" charset="0"/>
                        </a:rPr>
                        <a:t>1</a:t>
                      </a:r>
                      <a:r>
                        <a:rPr kumimoji="0" lang="en-US" altLang="en-US" sz="1800" b="1" i="0" u="none" strike="noStrike" cap="none" normalizeH="0" baseline="30000" dirty="0">
                          <a:ln>
                            <a:noFill/>
                          </a:ln>
                          <a:solidFill>
                            <a:srgbClr val="000000"/>
                          </a:solidFill>
                          <a:effectLst/>
                          <a:latin typeface="Book Antiqua" panose="02040602050305030304" pitchFamily="18" charset="0"/>
                        </a:rPr>
                        <a:t>st</a:t>
                      </a:r>
                      <a:r>
                        <a:rPr kumimoji="0" lang="en-US" altLang="en-US" sz="1800" b="1" i="0" u="none" strike="noStrike" cap="none" normalizeH="0" baseline="0" dirty="0">
                          <a:ln>
                            <a:noFill/>
                          </a:ln>
                          <a:solidFill>
                            <a:srgbClr val="000000"/>
                          </a:solidFill>
                          <a:effectLst/>
                          <a:latin typeface="Book Antiqua" panose="02040602050305030304" pitchFamily="18" charset="0"/>
                        </a:rPr>
                        <a:t> Semester</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outerShdw blurRad="38100" dist="38100" dir="2700000" algn="tl">
                              <a:srgbClr val="FFFFFF"/>
                            </a:outerShdw>
                          </a:effectLst>
                          <a:latin typeface="Book Antiqua" panose="02040602050305030304" pitchFamily="18" charset="0"/>
                        </a:rPr>
                        <a:t> 40 students</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outerShdw blurRad="38100" dist="38100" dir="2700000" algn="tl">
                              <a:srgbClr val="FFFFFF"/>
                            </a:outerShdw>
                          </a:effectLst>
                          <a:latin typeface="Book Antiqua" panose="02040602050305030304" pitchFamily="18" charset="0"/>
                        </a:rPr>
                        <a:t>31 students</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outerShdw blurRad="38100" dist="38100" dir="2700000" algn="tl">
                              <a:srgbClr val="FFFFFF"/>
                            </a:outerShdw>
                          </a:effectLst>
                          <a:latin typeface="Book Antiqua" panose="02040602050305030304" pitchFamily="18" charset="0"/>
                        </a:rPr>
                        <a:t>22 students</a:t>
                      </a:r>
                    </a:p>
                  </a:txBody>
                  <a:tcPr marT="45703" marB="45703" horzOverflow="overflow"/>
                </a:tc>
                <a:extLst>
                  <a:ext uri="{0D108BD9-81ED-4DB2-BD59-A6C34878D82A}">
                    <a16:rowId xmlns:a16="http://schemas.microsoft.com/office/drawing/2014/main" val="10001"/>
                  </a:ext>
                </a:extLst>
              </a:tr>
              <a:tr h="370840">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Book Antiqua" panose="02040602050305030304" pitchFamily="18" charset="0"/>
                        </a:rPr>
                        <a:t>2</a:t>
                      </a:r>
                      <a:r>
                        <a:rPr kumimoji="0" lang="en-US" altLang="en-US" sz="1800" b="1" i="0" u="none" strike="noStrike" cap="none" normalizeH="0" baseline="30000" dirty="0">
                          <a:ln>
                            <a:noFill/>
                          </a:ln>
                          <a:solidFill>
                            <a:srgbClr val="000000"/>
                          </a:solidFill>
                          <a:effectLst/>
                          <a:latin typeface="Book Antiqua" panose="02040602050305030304" pitchFamily="18" charset="0"/>
                        </a:rPr>
                        <a:t>nd</a:t>
                      </a:r>
                      <a:r>
                        <a:rPr kumimoji="0" lang="en-US" altLang="en-US" sz="1800" b="1" i="0" u="none" strike="noStrike" cap="none" normalizeH="0" baseline="0" dirty="0">
                          <a:ln>
                            <a:noFill/>
                          </a:ln>
                          <a:solidFill>
                            <a:srgbClr val="000000"/>
                          </a:solidFill>
                          <a:effectLst/>
                          <a:latin typeface="Book Antiqua" panose="02040602050305030304" pitchFamily="18" charset="0"/>
                        </a:rPr>
                        <a:t> Semester</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outerShdw blurRad="38100" dist="38100" dir="2700000" algn="tl">
                              <a:srgbClr val="FFFFFF"/>
                            </a:outerShdw>
                          </a:effectLst>
                          <a:latin typeface="Book Antiqua" panose="02040602050305030304" pitchFamily="18" charset="0"/>
                        </a:rPr>
                        <a:t>40 students</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outerShdw blurRad="38100" dist="38100" dir="2700000" algn="tl">
                              <a:srgbClr val="FFFFFF"/>
                            </a:outerShdw>
                          </a:effectLst>
                          <a:latin typeface="Book Antiqua" panose="02040602050305030304" pitchFamily="18" charset="0"/>
                        </a:rPr>
                        <a:t> 27 students</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outerShdw blurRad="38100" dist="38100" dir="2700000" algn="tl">
                              <a:srgbClr val="FFFFFF"/>
                            </a:outerShdw>
                          </a:effectLst>
                          <a:latin typeface="Book Antiqua" panose="02040602050305030304" pitchFamily="18" charset="0"/>
                        </a:rPr>
                        <a:t> 22 students</a:t>
                      </a:r>
                    </a:p>
                  </a:txBody>
                  <a:tcPr marT="45703" marB="45703" horzOverflow="overflow"/>
                </a:tc>
                <a:extLst>
                  <a:ext uri="{0D108BD9-81ED-4DB2-BD59-A6C34878D82A}">
                    <a16:rowId xmlns:a16="http://schemas.microsoft.com/office/drawing/2014/main" val="10002"/>
                  </a:ext>
                </a:extLst>
              </a:tr>
            </a:tbl>
          </a:graphicData>
        </a:graphic>
      </p:graphicFrame>
      <p:sp>
        <p:nvSpPr>
          <p:cNvPr id="16409" name="Title 1"/>
          <p:cNvSpPr txBox="1">
            <a:spLocks noChangeArrowheads="1"/>
          </p:cNvSpPr>
          <p:nvPr/>
        </p:nvSpPr>
        <p:spPr bwMode="auto">
          <a:xfrm>
            <a:off x="502759" y="1221366"/>
            <a:ext cx="5986751"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u="sng" dirty="0">
                <a:solidFill>
                  <a:schemeClr val="accent2">
                    <a:lumMod val="50000"/>
                  </a:schemeClr>
                </a:solidFill>
                <a:effectLst>
                  <a:outerShdw blurRad="38100" dist="38100" dir="2700000" algn="tl">
                    <a:srgbClr val="C0C0C0"/>
                  </a:outerShdw>
                </a:effectLst>
                <a:latin typeface="Bernard MT Condensed" panose="02050806060905020404" pitchFamily="18" charset="0"/>
              </a:rPr>
              <a:t>Davao and Sarangani Campus Enrollees:</a:t>
            </a:r>
          </a:p>
        </p:txBody>
      </p:sp>
      <p:graphicFrame>
        <p:nvGraphicFramePr>
          <p:cNvPr id="15" name="Content Placeholder 7"/>
          <p:cNvGraphicFramePr>
            <a:graphicFrameLocks/>
          </p:cNvGraphicFramePr>
          <p:nvPr>
            <p:extLst>
              <p:ext uri="{D42A27DB-BD31-4B8C-83A1-F6EECF244321}">
                <p14:modId xmlns:p14="http://schemas.microsoft.com/office/powerpoint/2010/main" val="3975147747"/>
              </p:ext>
            </p:extLst>
          </p:nvPr>
        </p:nvGraphicFramePr>
        <p:xfrm>
          <a:off x="502760" y="3674190"/>
          <a:ext cx="9377084" cy="1381726"/>
        </p:xfrm>
        <a:graphic>
          <a:graphicData uri="http://schemas.openxmlformats.org/drawingml/2006/table">
            <a:tbl>
              <a:tblPr firstRow="1" bandRow="1">
                <a:tableStyleId>{5C22544A-7EE6-4342-B048-85BDC9FD1C3A}</a:tableStyleId>
              </a:tblPr>
              <a:tblGrid>
                <a:gridCol w="2344271">
                  <a:extLst>
                    <a:ext uri="{9D8B030D-6E8A-4147-A177-3AD203B41FA5}">
                      <a16:colId xmlns:a16="http://schemas.microsoft.com/office/drawing/2014/main" val="20000"/>
                    </a:ext>
                  </a:extLst>
                </a:gridCol>
                <a:gridCol w="2344271">
                  <a:extLst>
                    <a:ext uri="{9D8B030D-6E8A-4147-A177-3AD203B41FA5}">
                      <a16:colId xmlns:a16="http://schemas.microsoft.com/office/drawing/2014/main" val="20001"/>
                    </a:ext>
                  </a:extLst>
                </a:gridCol>
                <a:gridCol w="2344271">
                  <a:extLst>
                    <a:ext uri="{9D8B030D-6E8A-4147-A177-3AD203B41FA5}">
                      <a16:colId xmlns:a16="http://schemas.microsoft.com/office/drawing/2014/main" val="20002"/>
                    </a:ext>
                  </a:extLst>
                </a:gridCol>
                <a:gridCol w="2344271">
                  <a:extLst>
                    <a:ext uri="{9D8B030D-6E8A-4147-A177-3AD203B41FA5}">
                      <a16:colId xmlns:a16="http://schemas.microsoft.com/office/drawing/2014/main" val="20003"/>
                    </a:ext>
                  </a:extLst>
                </a:gridCol>
              </a:tblGrid>
              <a:tr h="370840">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a:ln>
                            <a:noFill/>
                          </a:ln>
                          <a:solidFill>
                            <a:srgbClr val="FFFFFF"/>
                          </a:solidFill>
                          <a:effectLst/>
                          <a:latin typeface="Book Antiqua" panose="02040602050305030304" pitchFamily="18" charset="0"/>
                        </a:rPr>
                        <a:t>Sarangani</a:t>
                      </a:r>
                      <a:r>
                        <a:rPr kumimoji="0" lang="en-US" altLang="en-US" sz="1800" b="1" i="0" u="none" strike="noStrike" cap="none" normalizeH="0" baseline="0" dirty="0">
                          <a:ln>
                            <a:noFill/>
                          </a:ln>
                          <a:solidFill>
                            <a:srgbClr val="FFFFFF"/>
                          </a:solidFill>
                          <a:effectLst/>
                          <a:latin typeface="Book Antiqua" panose="02040602050305030304" pitchFamily="18" charset="0"/>
                        </a:rPr>
                        <a:t> Campus</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outerShdw blurRad="38100" dist="38100" dir="2700000" algn="tl">
                              <a:srgbClr val="000000"/>
                            </a:outerShdw>
                          </a:effectLst>
                          <a:latin typeface="Book Antiqua" panose="02040602050305030304" pitchFamily="18" charset="0"/>
                        </a:rPr>
                        <a:t>School Year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outerShdw blurRad="38100" dist="38100" dir="2700000" algn="tl">
                              <a:srgbClr val="000000"/>
                            </a:outerShdw>
                          </a:effectLst>
                          <a:latin typeface="Book Antiqua" panose="02040602050305030304" pitchFamily="18" charset="0"/>
                        </a:rPr>
                        <a:t>2018 - 2019</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outerShdw blurRad="38100" dist="38100" dir="2700000" algn="tl">
                              <a:srgbClr val="000000"/>
                            </a:outerShdw>
                          </a:effectLst>
                          <a:latin typeface="Book Antiqua" panose="02040602050305030304" pitchFamily="18" charset="0"/>
                        </a:rPr>
                        <a:t>School Year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outerShdw blurRad="38100" dist="38100" dir="2700000" algn="tl">
                              <a:srgbClr val="000000"/>
                            </a:outerShdw>
                          </a:effectLst>
                          <a:latin typeface="Book Antiqua" panose="02040602050305030304" pitchFamily="18" charset="0"/>
                        </a:rPr>
                        <a:t>2019 - 2020</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outerShdw blurRad="38100" dist="38100" dir="2700000" algn="tl">
                              <a:srgbClr val="000000"/>
                            </a:outerShdw>
                          </a:effectLst>
                          <a:latin typeface="Book Antiqua" panose="02040602050305030304" pitchFamily="18" charset="0"/>
                        </a:rPr>
                        <a:t>School Year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outerShdw blurRad="38100" dist="38100" dir="2700000" algn="tl">
                              <a:srgbClr val="000000"/>
                            </a:outerShdw>
                          </a:effectLst>
                          <a:latin typeface="Book Antiqua" panose="02040602050305030304" pitchFamily="18" charset="0"/>
                        </a:rPr>
                        <a:t>2020 – 2021</a:t>
                      </a:r>
                    </a:p>
                  </a:txBody>
                  <a:tcPr marT="45703" marB="45703" horzOverflow="overflow"/>
                </a:tc>
                <a:extLst>
                  <a:ext uri="{0D108BD9-81ED-4DB2-BD59-A6C34878D82A}">
                    <a16:rowId xmlns:a16="http://schemas.microsoft.com/office/drawing/2014/main" val="10000"/>
                  </a:ext>
                </a:extLst>
              </a:tr>
              <a:tr h="370840">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Book Antiqua" panose="02040602050305030304" pitchFamily="18" charset="0"/>
                        </a:rPr>
                        <a:t>1</a:t>
                      </a:r>
                      <a:r>
                        <a:rPr kumimoji="0" lang="en-US" altLang="en-US" sz="1800" b="1" i="0" u="none" strike="noStrike" cap="none" normalizeH="0" baseline="30000" dirty="0">
                          <a:ln>
                            <a:noFill/>
                          </a:ln>
                          <a:solidFill>
                            <a:srgbClr val="000000"/>
                          </a:solidFill>
                          <a:effectLst/>
                          <a:latin typeface="Book Antiqua" panose="02040602050305030304" pitchFamily="18" charset="0"/>
                        </a:rPr>
                        <a:t>st</a:t>
                      </a:r>
                      <a:r>
                        <a:rPr kumimoji="0" lang="en-US" altLang="en-US" sz="1800" b="1" i="0" u="none" strike="noStrike" cap="none" normalizeH="0" baseline="0" dirty="0">
                          <a:ln>
                            <a:noFill/>
                          </a:ln>
                          <a:solidFill>
                            <a:srgbClr val="000000"/>
                          </a:solidFill>
                          <a:effectLst/>
                          <a:latin typeface="Book Antiqua" panose="02040602050305030304" pitchFamily="18" charset="0"/>
                        </a:rPr>
                        <a:t> Semester</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outerShdw blurRad="38100" dist="38100" dir="2700000" algn="tl">
                              <a:srgbClr val="FFFFFF"/>
                            </a:outerShdw>
                          </a:effectLst>
                          <a:latin typeface="Book Antiqua" panose="02040602050305030304" pitchFamily="18" charset="0"/>
                        </a:rPr>
                        <a:t>_____ students</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outerShdw blurRad="38100" dist="38100" dir="2700000" algn="tl">
                              <a:srgbClr val="FFFFFF"/>
                            </a:outerShdw>
                          </a:effectLst>
                          <a:latin typeface="Book Antiqua" panose="02040602050305030304" pitchFamily="18" charset="0"/>
                        </a:rPr>
                        <a:t>33 students</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outerShdw blurRad="38100" dist="38100" dir="2700000" algn="tl">
                              <a:srgbClr val="FFFFFF"/>
                            </a:outerShdw>
                          </a:effectLst>
                          <a:latin typeface="Book Antiqua" panose="02040602050305030304" pitchFamily="18" charset="0"/>
                        </a:rPr>
                        <a:t>31 students</a:t>
                      </a:r>
                    </a:p>
                  </a:txBody>
                  <a:tcPr marT="45703" marB="45703" horzOverflow="overflow"/>
                </a:tc>
                <a:extLst>
                  <a:ext uri="{0D108BD9-81ED-4DB2-BD59-A6C34878D82A}">
                    <a16:rowId xmlns:a16="http://schemas.microsoft.com/office/drawing/2014/main" val="10001"/>
                  </a:ext>
                </a:extLst>
              </a:tr>
              <a:tr h="370840">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Book Antiqua" panose="02040602050305030304" pitchFamily="18" charset="0"/>
                        </a:rPr>
                        <a:t>2</a:t>
                      </a:r>
                      <a:r>
                        <a:rPr kumimoji="0" lang="en-US" altLang="en-US" sz="1800" b="1" i="0" u="none" strike="noStrike" cap="none" normalizeH="0" baseline="30000" dirty="0">
                          <a:ln>
                            <a:noFill/>
                          </a:ln>
                          <a:solidFill>
                            <a:srgbClr val="000000"/>
                          </a:solidFill>
                          <a:effectLst/>
                          <a:latin typeface="Book Antiqua" panose="02040602050305030304" pitchFamily="18" charset="0"/>
                        </a:rPr>
                        <a:t>nd</a:t>
                      </a:r>
                      <a:r>
                        <a:rPr kumimoji="0" lang="en-US" altLang="en-US" sz="1800" b="1" i="0" u="none" strike="noStrike" cap="none" normalizeH="0" baseline="0" dirty="0">
                          <a:ln>
                            <a:noFill/>
                          </a:ln>
                          <a:solidFill>
                            <a:srgbClr val="000000"/>
                          </a:solidFill>
                          <a:effectLst/>
                          <a:latin typeface="Book Antiqua" panose="02040602050305030304" pitchFamily="18" charset="0"/>
                        </a:rPr>
                        <a:t> Semester</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outerShdw blurRad="38100" dist="38100" dir="2700000" algn="tl">
                              <a:srgbClr val="FFFFFF"/>
                            </a:outerShdw>
                          </a:effectLst>
                          <a:latin typeface="Book Antiqua" panose="02040602050305030304" pitchFamily="18" charset="0"/>
                        </a:rPr>
                        <a:t>_____ students</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outerShdw blurRad="38100" dist="38100" dir="2700000" algn="tl">
                              <a:srgbClr val="FFFFFF"/>
                            </a:outerShdw>
                          </a:effectLst>
                          <a:latin typeface="Book Antiqua" panose="02040602050305030304" pitchFamily="18" charset="0"/>
                        </a:rPr>
                        <a:t>32 students</a:t>
                      </a:r>
                    </a:p>
                  </a:txBody>
                  <a:tcPr marT="45703" marB="45703"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outerShdw blurRad="38100" dist="38100" dir="2700000" algn="tl">
                              <a:srgbClr val="FFFFFF"/>
                            </a:outerShdw>
                          </a:effectLst>
                          <a:latin typeface="Book Antiqua" panose="02040602050305030304" pitchFamily="18" charset="0"/>
                        </a:rPr>
                        <a:t> 26 students</a:t>
                      </a:r>
                    </a:p>
                  </a:txBody>
                  <a:tcPr marT="45703" marB="45703" horzOverflow="overflow"/>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38325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noChangeArrowheads="1"/>
          </p:cNvSpPr>
          <p:nvPr/>
        </p:nvSpPr>
        <p:spPr bwMode="auto">
          <a:xfrm>
            <a:off x="366213" y="376823"/>
            <a:ext cx="937708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u="sng" dirty="0">
                <a:solidFill>
                  <a:schemeClr val="accent2">
                    <a:lumMod val="50000"/>
                  </a:schemeClr>
                </a:solidFill>
                <a:effectLst>
                  <a:outerShdw blurRad="38100" dist="38100" dir="2700000" algn="tl">
                    <a:srgbClr val="C0C0C0"/>
                  </a:outerShdw>
                </a:effectLst>
                <a:latin typeface="Bernard MT Condensed" panose="02050806060905020404" pitchFamily="18" charset="0"/>
              </a:rPr>
              <a:t>Davao &amp; Sarangani Campus Graduates: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27980353"/>
              </p:ext>
            </p:extLst>
          </p:nvPr>
        </p:nvGraphicFramePr>
        <p:xfrm>
          <a:off x="366214" y="1850954"/>
          <a:ext cx="9377084" cy="1280176"/>
        </p:xfrm>
        <a:graphic>
          <a:graphicData uri="http://schemas.openxmlformats.org/drawingml/2006/table">
            <a:tbl>
              <a:tblPr firstRow="1" bandRow="1">
                <a:tableStyleId>{5C22544A-7EE6-4342-B048-85BDC9FD1C3A}</a:tableStyleId>
              </a:tblPr>
              <a:tblGrid>
                <a:gridCol w="2344271">
                  <a:extLst>
                    <a:ext uri="{9D8B030D-6E8A-4147-A177-3AD203B41FA5}">
                      <a16:colId xmlns:a16="http://schemas.microsoft.com/office/drawing/2014/main" val="20000"/>
                    </a:ext>
                  </a:extLst>
                </a:gridCol>
                <a:gridCol w="2344271">
                  <a:extLst>
                    <a:ext uri="{9D8B030D-6E8A-4147-A177-3AD203B41FA5}">
                      <a16:colId xmlns:a16="http://schemas.microsoft.com/office/drawing/2014/main" val="20001"/>
                    </a:ext>
                  </a:extLst>
                </a:gridCol>
                <a:gridCol w="2344271">
                  <a:extLst>
                    <a:ext uri="{9D8B030D-6E8A-4147-A177-3AD203B41FA5}">
                      <a16:colId xmlns:a16="http://schemas.microsoft.com/office/drawing/2014/main" val="20002"/>
                    </a:ext>
                  </a:extLst>
                </a:gridCol>
                <a:gridCol w="2344271">
                  <a:extLst>
                    <a:ext uri="{9D8B030D-6E8A-4147-A177-3AD203B41FA5}">
                      <a16:colId xmlns:a16="http://schemas.microsoft.com/office/drawing/2014/main" val="20003"/>
                    </a:ext>
                  </a:extLst>
                </a:gridCol>
              </a:tblGrid>
              <a:tr h="370840">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KWBC Davao</a:t>
                      </a:r>
                    </a:p>
                  </a:txBody>
                  <a:tcPr marL="91459" marR="91459" marT="45724" marB="45724"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School Year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2018-2019</a:t>
                      </a:r>
                    </a:p>
                  </a:txBody>
                  <a:tcPr marL="91459" marR="91459" marT="45724" marB="45724"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School Year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2019-2020</a:t>
                      </a:r>
                    </a:p>
                  </a:txBody>
                  <a:tcPr marL="91459" marR="91459" marT="45724" marB="45724"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School Year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2020-2021</a:t>
                      </a:r>
                    </a:p>
                  </a:txBody>
                  <a:tcPr marL="91459" marR="91459" marT="45724" marB="45724" horzOverflow="overflow"/>
                </a:tc>
                <a:extLst>
                  <a:ext uri="{0D108BD9-81ED-4DB2-BD59-A6C34878D82A}">
                    <a16:rowId xmlns:a16="http://schemas.microsoft.com/office/drawing/2014/main" val="10000"/>
                  </a:ext>
                </a:extLst>
              </a:tr>
              <a:tr h="370840">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Book Antiqua" panose="0204060205030503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Book Antiqua" panose="02040602050305030304" pitchFamily="18" charset="0"/>
                        </a:rPr>
                        <a:t>Graduates</a:t>
                      </a:r>
                    </a:p>
                  </a:txBody>
                  <a:tcPr marL="91459" marR="91459" marT="45724" marB="45724"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Book Antiqua" panose="02040602050305030304" pitchFamily="18" charset="0"/>
                        </a:rPr>
                        <a:t>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Book Antiqua" panose="02040602050305030304" pitchFamily="18" charset="0"/>
                        </a:rPr>
                        <a:t>Graduates</a:t>
                      </a:r>
                    </a:p>
                  </a:txBody>
                  <a:tcPr marL="91459" marR="91459" marT="45724" marB="45724"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Book Antiqua" panose="02040602050305030304" pitchFamily="18" charset="0"/>
                        </a:rPr>
                        <a:t>14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Book Antiqua" panose="02040602050305030304" pitchFamily="18" charset="0"/>
                        </a:rPr>
                        <a:t>Graduates</a:t>
                      </a:r>
                    </a:p>
                  </a:txBody>
                  <a:tcPr marL="91459" marR="91459" marT="45724" marB="45724"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Book Antiqua" panose="02040602050305030304" pitchFamily="18" charset="0"/>
                        </a:rPr>
                        <a:t>12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Book Antiqua" panose="02040602050305030304" pitchFamily="18" charset="0"/>
                        </a:rPr>
                        <a:t>Graduates</a:t>
                      </a:r>
                    </a:p>
                  </a:txBody>
                  <a:tcPr marL="91459" marR="91459" marT="45724" marB="45724" horzOverflow="overflow"/>
                </a:tc>
                <a:extLst>
                  <a:ext uri="{0D108BD9-81ED-4DB2-BD59-A6C34878D82A}">
                    <a16:rowId xmlns:a16="http://schemas.microsoft.com/office/drawing/2014/main" val="10001"/>
                  </a:ext>
                </a:extLst>
              </a:tr>
            </a:tbl>
          </a:graphicData>
        </a:graphic>
      </p:graphicFrame>
      <p:graphicFrame>
        <p:nvGraphicFramePr>
          <p:cNvPr id="13" name="Content Placeholder 5"/>
          <p:cNvGraphicFramePr>
            <a:graphicFrameLocks/>
          </p:cNvGraphicFramePr>
          <p:nvPr>
            <p:extLst>
              <p:ext uri="{D42A27DB-BD31-4B8C-83A1-F6EECF244321}">
                <p14:modId xmlns:p14="http://schemas.microsoft.com/office/powerpoint/2010/main" val="2074772758"/>
              </p:ext>
            </p:extLst>
          </p:nvPr>
        </p:nvGraphicFramePr>
        <p:xfrm>
          <a:off x="366214" y="3738627"/>
          <a:ext cx="9377084" cy="1280176"/>
        </p:xfrm>
        <a:graphic>
          <a:graphicData uri="http://schemas.openxmlformats.org/drawingml/2006/table">
            <a:tbl>
              <a:tblPr firstRow="1" bandRow="1">
                <a:tableStyleId>{5C22544A-7EE6-4342-B048-85BDC9FD1C3A}</a:tableStyleId>
              </a:tblPr>
              <a:tblGrid>
                <a:gridCol w="2344271">
                  <a:extLst>
                    <a:ext uri="{9D8B030D-6E8A-4147-A177-3AD203B41FA5}">
                      <a16:colId xmlns:a16="http://schemas.microsoft.com/office/drawing/2014/main" val="20000"/>
                    </a:ext>
                  </a:extLst>
                </a:gridCol>
                <a:gridCol w="2344271">
                  <a:extLst>
                    <a:ext uri="{9D8B030D-6E8A-4147-A177-3AD203B41FA5}">
                      <a16:colId xmlns:a16="http://schemas.microsoft.com/office/drawing/2014/main" val="20001"/>
                    </a:ext>
                  </a:extLst>
                </a:gridCol>
                <a:gridCol w="2344271">
                  <a:extLst>
                    <a:ext uri="{9D8B030D-6E8A-4147-A177-3AD203B41FA5}">
                      <a16:colId xmlns:a16="http://schemas.microsoft.com/office/drawing/2014/main" val="20002"/>
                    </a:ext>
                  </a:extLst>
                </a:gridCol>
                <a:gridCol w="2344271">
                  <a:extLst>
                    <a:ext uri="{9D8B030D-6E8A-4147-A177-3AD203B41FA5}">
                      <a16:colId xmlns:a16="http://schemas.microsoft.com/office/drawing/2014/main" val="20003"/>
                    </a:ext>
                  </a:extLst>
                </a:gridCol>
              </a:tblGrid>
              <a:tr h="370840">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 Sarangani Campus </a:t>
                      </a:r>
                    </a:p>
                  </a:txBody>
                  <a:tcPr marL="91459" marR="91459" marT="45724" marB="45724"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School Year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2018-2019</a:t>
                      </a:r>
                    </a:p>
                  </a:txBody>
                  <a:tcPr marL="91459" marR="91459" marT="45724" marB="45724"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School Year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2019-2020</a:t>
                      </a:r>
                    </a:p>
                  </a:txBody>
                  <a:tcPr marL="91459" marR="91459" marT="45724" marB="45724"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School Year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Book Antiqua" panose="02040602050305030304" pitchFamily="18" charset="0"/>
                        </a:rPr>
                        <a:t>2020-2021</a:t>
                      </a:r>
                    </a:p>
                  </a:txBody>
                  <a:tcPr marL="91459" marR="91459" marT="45724" marB="45724" horzOverflow="overflow"/>
                </a:tc>
                <a:extLst>
                  <a:ext uri="{0D108BD9-81ED-4DB2-BD59-A6C34878D82A}">
                    <a16:rowId xmlns:a16="http://schemas.microsoft.com/office/drawing/2014/main" val="10000"/>
                  </a:ext>
                </a:extLst>
              </a:tr>
              <a:tr h="370840">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Book Antiqua" panose="0204060205030503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Book Antiqua" panose="02040602050305030304" pitchFamily="18" charset="0"/>
                        </a:rPr>
                        <a:t>Graduates</a:t>
                      </a:r>
                    </a:p>
                  </a:txBody>
                  <a:tcPr marL="91459" marR="91459" marT="45724" marB="45724"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Book Antiqua" panose="0204060205030503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Book Antiqua" panose="02040602050305030304" pitchFamily="18" charset="0"/>
                        </a:rPr>
                        <a:t>Graduates</a:t>
                      </a:r>
                    </a:p>
                  </a:txBody>
                  <a:tcPr marL="91459" marR="91459" marT="45724" marB="45724"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Book Antiqua" panose="02040602050305030304" pitchFamily="18" charset="0"/>
                        </a:rPr>
                        <a:t>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Book Antiqua" panose="02040602050305030304" pitchFamily="18" charset="0"/>
                        </a:rPr>
                        <a:t>Graduates</a:t>
                      </a:r>
                    </a:p>
                  </a:txBody>
                  <a:tcPr marL="91459" marR="91459" marT="45724" marB="45724" horzOverflow="overflow"/>
                </a:tc>
                <a:tc>
                  <a:txBody>
                    <a:bodyPr/>
                    <a:lstStyle>
                      <a:lvl1pPr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1pPr>
                      <a:lvl2pPr marL="742950" indent="-331788" eaLnBrk="0" hangingPunct="0">
                        <a:spcBef>
                          <a:spcPct val="20000"/>
                        </a:spcBef>
                        <a:buClr>
                          <a:schemeClr val="accent1"/>
                        </a:buClr>
                        <a:buFont typeface="Wingdings" panose="05000000000000000000" pitchFamily="2" charset="2"/>
                        <a:defRPr sz="2000">
                          <a:solidFill>
                            <a:srgbClr val="262626"/>
                          </a:solidFill>
                          <a:latin typeface="Book Antiqua" panose="02040602050305030304" pitchFamily="18" charset="0"/>
                        </a:defRPr>
                      </a:lvl2pPr>
                      <a:lvl3pPr marL="1143000" indent="-365125" eaLnBrk="0" hangingPunct="0">
                        <a:spcBef>
                          <a:spcPct val="20000"/>
                        </a:spcBef>
                        <a:buClr>
                          <a:schemeClr val="accent1"/>
                        </a:buClr>
                        <a:buFont typeface="Wingdings" panose="05000000000000000000" pitchFamily="2" charset="2"/>
                        <a:defRPr>
                          <a:solidFill>
                            <a:srgbClr val="262626"/>
                          </a:solidFill>
                          <a:latin typeface="Book Antiqua" panose="02040602050305030304" pitchFamily="18" charset="0"/>
                        </a:defRPr>
                      </a:lvl3pPr>
                      <a:lvl4pPr marL="1600200" indent="-411163" eaLnBrk="0" hangingPunct="0">
                        <a:spcBef>
                          <a:spcPct val="20000"/>
                        </a:spcBef>
                        <a:buClr>
                          <a:schemeClr val="accent1"/>
                        </a:buClr>
                        <a:buFont typeface="Wingdings" panose="05000000000000000000" pitchFamily="2" charset="2"/>
                        <a:defRPr sz="1600">
                          <a:solidFill>
                            <a:srgbClr val="262626"/>
                          </a:solidFill>
                          <a:latin typeface="Book Antiqua" panose="02040602050305030304" pitchFamily="18" charset="0"/>
                        </a:defRPr>
                      </a:lvl4pPr>
                      <a:lvl5pPr marL="2057400" indent="-547688" eaLnBrk="0" hangingPunct="0">
                        <a:spcBef>
                          <a:spcPct val="20000"/>
                        </a:spcBef>
                        <a:buClr>
                          <a:schemeClr val="accent1"/>
                        </a:buClr>
                        <a:buFont typeface="Wingdings" panose="05000000000000000000" pitchFamily="2" charset="2"/>
                        <a:defRPr sz="1400">
                          <a:solidFill>
                            <a:srgbClr val="262626"/>
                          </a:solidFill>
                          <a:latin typeface="Book Antiqua" panose="02040602050305030304" pitchFamily="18" charset="0"/>
                        </a:defRPr>
                      </a:lvl5pPr>
                      <a:lvl6pPr marL="25146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6pPr>
                      <a:lvl7pPr marL="29718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7pPr>
                      <a:lvl8pPr marL="34290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8pPr>
                      <a:lvl9pPr marL="3886200" indent="-547688" eaLnBrk="0" fontAlgn="base" hangingPunct="0">
                        <a:spcBef>
                          <a:spcPct val="20000"/>
                        </a:spcBef>
                        <a:spcAft>
                          <a:spcPct val="0"/>
                        </a:spcAft>
                        <a:buClr>
                          <a:schemeClr val="accent1"/>
                        </a:buClr>
                        <a:buFont typeface="Wingdings" panose="05000000000000000000" pitchFamily="2" charset="2"/>
                        <a:defRPr sz="1400">
                          <a:solidFill>
                            <a:srgbClr val="262626"/>
                          </a:solidFill>
                          <a:latin typeface="Book Antiqua" panose="0204060205030503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Book Antiqua" panose="02040602050305030304" pitchFamily="18" charset="0"/>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Book Antiqua" panose="02040602050305030304" pitchFamily="18" charset="0"/>
                        </a:rPr>
                        <a:t>Graduates</a:t>
                      </a:r>
                    </a:p>
                  </a:txBody>
                  <a:tcPr marL="91459" marR="91459" marT="45724" marB="45724" horzOverflow="overflow"/>
                </a:tc>
                <a:extLst>
                  <a:ext uri="{0D108BD9-81ED-4DB2-BD59-A6C34878D82A}">
                    <a16:rowId xmlns:a16="http://schemas.microsoft.com/office/drawing/2014/main" val="10001"/>
                  </a:ext>
                </a:extLst>
              </a:tr>
            </a:tbl>
          </a:graphicData>
        </a:graphic>
      </p:graphicFrame>
      <p:sp>
        <p:nvSpPr>
          <p:cNvPr id="3" name="Rectangle 2"/>
          <p:cNvSpPr/>
          <p:nvPr/>
        </p:nvSpPr>
        <p:spPr>
          <a:xfrm>
            <a:off x="208546" y="5405735"/>
            <a:ext cx="9534752" cy="523220"/>
          </a:xfrm>
          <a:prstGeom prst="rect">
            <a:avLst/>
          </a:prstGeom>
          <a:noFill/>
        </p:spPr>
        <p:txBody>
          <a:bodyPr wrap="squar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rPr>
              <a:t>Note: We have 69 graduates from SY 2019-2021. </a:t>
            </a:r>
          </a:p>
        </p:txBody>
      </p:sp>
    </p:spTree>
    <p:extLst>
      <p:ext uri="{BB962C8B-B14F-4D97-AF65-F5344CB8AC3E}">
        <p14:creationId xmlns:p14="http://schemas.microsoft.com/office/powerpoint/2010/main" val="2576835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1" y="960875"/>
            <a:ext cx="9137930" cy="2262781"/>
          </a:xfrm>
        </p:spPr>
        <p:txBody>
          <a:bodyPr/>
          <a:lstStyle/>
          <a:p>
            <a:pPr algn="ctr"/>
            <a:r>
              <a:rPr lang="en-PH" dirty="0">
                <a:solidFill>
                  <a:schemeClr val="accent2">
                    <a:lumMod val="50000"/>
                  </a:schemeClr>
                </a:solidFill>
                <a:latin typeface="Baskerville Old Face" panose="02020602080505020303" pitchFamily="18" charset="0"/>
              </a:rPr>
              <a:t>MINISTRY PORTFOLIO</a:t>
            </a:r>
          </a:p>
        </p:txBody>
      </p:sp>
    </p:spTree>
    <p:extLst>
      <p:ext uri="{BB962C8B-B14F-4D97-AF65-F5344CB8AC3E}">
        <p14:creationId xmlns:p14="http://schemas.microsoft.com/office/powerpoint/2010/main" val="1548272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7383" y="1135291"/>
            <a:ext cx="8837935" cy="1646302"/>
          </a:xfrm>
        </p:spPr>
        <p:txBody>
          <a:bodyPr/>
          <a:lstStyle/>
          <a:p>
            <a:pPr algn="ctr"/>
            <a:r>
              <a:rPr lang="en-PH" dirty="0">
                <a:solidFill>
                  <a:schemeClr val="accent2">
                    <a:lumMod val="50000"/>
                  </a:schemeClr>
                </a:solidFill>
                <a:latin typeface="Arial Black" panose="020B0A04020102020204" pitchFamily="34" charset="0"/>
              </a:rPr>
              <a:t>2022 Ministry Goals</a:t>
            </a:r>
          </a:p>
        </p:txBody>
      </p:sp>
      <p:sp>
        <p:nvSpPr>
          <p:cNvPr id="3" name="Subtitle 2"/>
          <p:cNvSpPr>
            <a:spLocks noGrp="1"/>
          </p:cNvSpPr>
          <p:nvPr>
            <p:ph type="subTitle" idx="1"/>
          </p:nvPr>
        </p:nvSpPr>
        <p:spPr>
          <a:xfrm>
            <a:off x="797383" y="3300207"/>
            <a:ext cx="8837935" cy="2609273"/>
          </a:xfrm>
        </p:spPr>
        <p:txBody>
          <a:bodyPr>
            <a:normAutofit/>
          </a:bodyPr>
          <a:lstStyle/>
          <a:p>
            <a:pPr algn="ctr"/>
            <a:r>
              <a:rPr lang="en-PH" sz="2600" dirty="0">
                <a:solidFill>
                  <a:schemeClr val="accent2">
                    <a:lumMod val="50000"/>
                  </a:schemeClr>
                </a:solidFill>
              </a:rPr>
              <a:t>To establish 5 Churches.</a:t>
            </a:r>
          </a:p>
          <a:p>
            <a:pPr algn="ctr"/>
            <a:r>
              <a:rPr lang="en-PH" sz="2600" dirty="0">
                <a:solidFill>
                  <a:schemeClr val="accent2">
                    <a:lumMod val="50000"/>
                  </a:schemeClr>
                </a:solidFill>
              </a:rPr>
              <a:t>To build up the new Administration Building.</a:t>
            </a:r>
          </a:p>
          <a:p>
            <a:pPr algn="ctr"/>
            <a:r>
              <a:rPr lang="en-PH" sz="2600" dirty="0">
                <a:solidFill>
                  <a:schemeClr val="accent2">
                    <a:lumMod val="50000"/>
                  </a:schemeClr>
                </a:solidFill>
              </a:rPr>
              <a:t>For every District to send at least 2 students every school year to KWBS.</a:t>
            </a:r>
          </a:p>
          <a:p>
            <a:pPr algn="ctr"/>
            <a:endParaRPr lang="en-PH" dirty="0">
              <a:solidFill>
                <a:schemeClr val="accent2">
                  <a:lumMod val="50000"/>
                </a:schemeClr>
              </a:solidFill>
            </a:endParaRPr>
          </a:p>
          <a:p>
            <a:endParaRPr lang="en-PH" dirty="0"/>
          </a:p>
          <a:p>
            <a:endParaRPr lang="en-PH" dirty="0"/>
          </a:p>
          <a:p>
            <a:endParaRPr lang="en-PH" dirty="0"/>
          </a:p>
        </p:txBody>
      </p:sp>
    </p:spTree>
    <p:extLst>
      <p:ext uri="{BB962C8B-B14F-4D97-AF65-F5344CB8AC3E}">
        <p14:creationId xmlns:p14="http://schemas.microsoft.com/office/powerpoint/2010/main" val="681749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571" y="624110"/>
            <a:ext cx="8911687" cy="1280890"/>
          </a:xfrm>
        </p:spPr>
        <p:txBody>
          <a:bodyPr/>
          <a:lstStyle/>
          <a:p>
            <a:r>
              <a:rPr lang="en-PH" dirty="0">
                <a:solidFill>
                  <a:schemeClr val="accent2">
                    <a:lumMod val="50000"/>
                  </a:schemeClr>
                </a:solidFill>
              </a:rPr>
              <a:t>2022 Calendar of Activities</a:t>
            </a:r>
          </a:p>
        </p:txBody>
      </p:sp>
      <p:sp>
        <p:nvSpPr>
          <p:cNvPr id="3" name="Subtitle 2"/>
          <p:cNvSpPr>
            <a:spLocks noGrp="1"/>
          </p:cNvSpPr>
          <p:nvPr>
            <p:ph sz="half" idx="1"/>
          </p:nvPr>
        </p:nvSpPr>
        <p:spPr>
          <a:xfrm>
            <a:off x="2043953" y="1506071"/>
            <a:ext cx="4859123" cy="4405151"/>
          </a:xfrm>
        </p:spPr>
        <p:txBody>
          <a:bodyPr>
            <a:normAutofit fontScale="77500" lnSpcReduction="20000"/>
          </a:bodyPr>
          <a:lstStyle/>
          <a:p>
            <a:r>
              <a:rPr lang="en-PH" dirty="0"/>
              <a:t>January</a:t>
            </a:r>
          </a:p>
          <a:p>
            <a:r>
              <a:rPr lang="en-PH" dirty="0"/>
              <a:t>February</a:t>
            </a:r>
          </a:p>
          <a:p>
            <a:r>
              <a:rPr lang="en-PH" dirty="0"/>
              <a:t>March</a:t>
            </a:r>
          </a:p>
          <a:p>
            <a:pPr lvl="1"/>
            <a:r>
              <a:rPr lang="en-PH" dirty="0"/>
              <a:t>KWBC Foundation</a:t>
            </a:r>
          </a:p>
          <a:p>
            <a:pPr lvl="1"/>
            <a:r>
              <a:rPr lang="en-PH" dirty="0"/>
              <a:t>Graduation </a:t>
            </a:r>
          </a:p>
          <a:p>
            <a:pPr lvl="2"/>
            <a:r>
              <a:rPr lang="en-PH" dirty="0"/>
              <a:t>2019-2020</a:t>
            </a:r>
          </a:p>
          <a:p>
            <a:pPr lvl="2"/>
            <a:r>
              <a:rPr lang="en-PH" dirty="0"/>
              <a:t>2020-2021</a:t>
            </a:r>
          </a:p>
          <a:p>
            <a:pPr lvl="2"/>
            <a:r>
              <a:rPr lang="en-PH" dirty="0"/>
              <a:t>2021-2022</a:t>
            </a:r>
          </a:p>
          <a:p>
            <a:pPr lvl="1"/>
            <a:r>
              <a:rPr lang="en-PH" dirty="0"/>
              <a:t>Clusters Pastors and Workers Conference </a:t>
            </a:r>
          </a:p>
          <a:p>
            <a:r>
              <a:rPr lang="en-PH" dirty="0"/>
              <a:t>April</a:t>
            </a:r>
          </a:p>
          <a:p>
            <a:r>
              <a:rPr lang="en-PH" dirty="0"/>
              <a:t>May</a:t>
            </a:r>
          </a:p>
          <a:p>
            <a:r>
              <a:rPr lang="en-PH" dirty="0"/>
              <a:t>June</a:t>
            </a:r>
          </a:p>
          <a:p>
            <a:pPr lvl="1"/>
            <a:r>
              <a:rPr lang="en-PH" dirty="0"/>
              <a:t>National Prayer and Fasting </a:t>
            </a:r>
          </a:p>
          <a:p>
            <a:pPr lvl="2"/>
            <a:r>
              <a:rPr lang="en-PH" dirty="0"/>
              <a:t>1</a:t>
            </a:r>
            <a:r>
              <a:rPr lang="en-PH" baseline="30000" dirty="0"/>
              <a:t>st</a:t>
            </a:r>
            <a:r>
              <a:rPr lang="en-PH" dirty="0"/>
              <a:t> Sunday of June</a:t>
            </a:r>
          </a:p>
          <a:p>
            <a:pPr lvl="1"/>
            <a:r>
              <a:rPr lang="en-PH" dirty="0"/>
              <a:t>KWBC Classes Start 1</a:t>
            </a:r>
            <a:r>
              <a:rPr lang="en-PH" baseline="30000" dirty="0"/>
              <a:t>st</a:t>
            </a:r>
            <a:r>
              <a:rPr lang="en-PH" dirty="0"/>
              <a:t> Semester</a:t>
            </a:r>
          </a:p>
          <a:p>
            <a:pPr marL="457200" lvl="1" indent="0">
              <a:buNone/>
            </a:pPr>
            <a:endParaRPr lang="en-PH" dirty="0"/>
          </a:p>
          <a:p>
            <a:pPr marL="457200" lvl="1" indent="0">
              <a:buNone/>
            </a:pPr>
            <a:endParaRPr lang="en-PH" dirty="0"/>
          </a:p>
        </p:txBody>
      </p:sp>
      <p:sp>
        <p:nvSpPr>
          <p:cNvPr id="4" name="Content Placeholder 3"/>
          <p:cNvSpPr>
            <a:spLocks noGrp="1"/>
          </p:cNvSpPr>
          <p:nvPr>
            <p:ph sz="half" idx="2"/>
          </p:nvPr>
        </p:nvSpPr>
        <p:spPr>
          <a:xfrm>
            <a:off x="6521824" y="1506071"/>
            <a:ext cx="4831976" cy="4805363"/>
          </a:xfrm>
        </p:spPr>
        <p:txBody>
          <a:bodyPr>
            <a:normAutofit fontScale="77500" lnSpcReduction="20000"/>
          </a:bodyPr>
          <a:lstStyle/>
          <a:p>
            <a:r>
              <a:rPr lang="en-PH" dirty="0"/>
              <a:t>July</a:t>
            </a:r>
          </a:p>
          <a:p>
            <a:r>
              <a:rPr lang="en-PH" dirty="0"/>
              <a:t>August</a:t>
            </a:r>
          </a:p>
          <a:p>
            <a:pPr lvl="1"/>
            <a:r>
              <a:rPr lang="en-PH" dirty="0"/>
              <a:t>Pastors Month</a:t>
            </a:r>
          </a:p>
          <a:p>
            <a:r>
              <a:rPr lang="en-PH" dirty="0"/>
              <a:t>September</a:t>
            </a:r>
          </a:p>
          <a:p>
            <a:pPr lvl="1"/>
            <a:r>
              <a:rPr lang="en-PH" dirty="0"/>
              <a:t>Thanksgiving Celebration</a:t>
            </a:r>
          </a:p>
          <a:p>
            <a:pPr lvl="1"/>
            <a:r>
              <a:rPr lang="en-PH" dirty="0"/>
              <a:t>Local Seminars</a:t>
            </a:r>
          </a:p>
          <a:p>
            <a:r>
              <a:rPr lang="en-PH" dirty="0"/>
              <a:t>October</a:t>
            </a:r>
          </a:p>
          <a:p>
            <a:r>
              <a:rPr lang="en-PH" dirty="0"/>
              <a:t>November</a:t>
            </a:r>
          </a:p>
          <a:p>
            <a:pPr lvl="1"/>
            <a:r>
              <a:rPr lang="en-PH" dirty="0"/>
              <a:t>KWBC Classes Starts for 2</a:t>
            </a:r>
            <a:r>
              <a:rPr lang="en-PH" baseline="30000" dirty="0"/>
              <a:t>nd</a:t>
            </a:r>
            <a:r>
              <a:rPr lang="en-PH" dirty="0"/>
              <a:t> Semester</a:t>
            </a:r>
          </a:p>
          <a:p>
            <a:r>
              <a:rPr lang="en-PH" dirty="0"/>
              <a:t>December</a:t>
            </a:r>
          </a:p>
          <a:p>
            <a:pPr lvl="1"/>
            <a:r>
              <a:rPr lang="en-PH" dirty="0"/>
              <a:t>District Youth Activities</a:t>
            </a:r>
          </a:p>
          <a:p>
            <a:pPr lvl="1"/>
            <a:r>
              <a:rPr lang="en-PH" dirty="0"/>
              <a:t>Couples Seminars</a:t>
            </a:r>
          </a:p>
          <a:p>
            <a:pPr marL="457200" lvl="1" indent="0">
              <a:buNone/>
            </a:pPr>
            <a:endParaRPr lang="en-PH" dirty="0"/>
          </a:p>
        </p:txBody>
      </p:sp>
    </p:spTree>
    <p:extLst>
      <p:ext uri="{BB962C8B-B14F-4D97-AF65-F5344CB8AC3E}">
        <p14:creationId xmlns:p14="http://schemas.microsoft.com/office/powerpoint/2010/main" val="499470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9682" y="2146360"/>
            <a:ext cx="7956645" cy="3449223"/>
          </a:xfrm>
        </p:spPr>
        <p:txBody>
          <a:bodyPr>
            <a:normAutofit/>
          </a:bodyPr>
          <a:lstStyle/>
          <a:p>
            <a:pPr algn="ctr"/>
            <a:r>
              <a:rPr lang="en-PH" altLang="en-US" b="1" dirty="0">
                <a:solidFill>
                  <a:schemeClr val="accent2">
                    <a:lumMod val="50000"/>
                  </a:schemeClr>
                </a:solidFill>
                <a:latin typeface="Arial Black" panose="020B0A04020102020204" pitchFamily="34" charset="0"/>
                <a:ea typeface="Calibri" panose="020F0502020204030204" pitchFamily="34" charset="0"/>
                <a:cs typeface="Times New Roman" panose="02020603050405020304" pitchFamily="18" charset="0"/>
              </a:rPr>
              <a:t>“Behold how good and </a:t>
            </a:r>
            <a:br>
              <a:rPr lang="en-PH" altLang="en-US" b="1" dirty="0">
                <a:solidFill>
                  <a:schemeClr val="accent2">
                    <a:lumMod val="50000"/>
                  </a:schemeClr>
                </a:solidFill>
                <a:latin typeface="Arial Black" panose="020B0A04020102020204" pitchFamily="34" charset="0"/>
                <a:ea typeface="Calibri" panose="020F0502020204030204" pitchFamily="34" charset="0"/>
                <a:cs typeface="Times New Roman" panose="02020603050405020304" pitchFamily="18" charset="0"/>
              </a:rPr>
            </a:br>
            <a:r>
              <a:rPr lang="en-PH" altLang="en-US" b="1" dirty="0">
                <a:solidFill>
                  <a:schemeClr val="accent2">
                    <a:lumMod val="50000"/>
                  </a:schemeClr>
                </a:solidFill>
                <a:latin typeface="Arial Black" panose="020B0A04020102020204" pitchFamily="34" charset="0"/>
                <a:ea typeface="Calibri" panose="020F0502020204030204" pitchFamily="34" charset="0"/>
                <a:cs typeface="Times New Roman" panose="02020603050405020304" pitchFamily="18" charset="0"/>
              </a:rPr>
              <a:t>how pleasant it is for brethren </a:t>
            </a:r>
            <a:br>
              <a:rPr lang="en-PH" altLang="en-US" b="1" dirty="0">
                <a:solidFill>
                  <a:schemeClr val="accent2">
                    <a:lumMod val="50000"/>
                  </a:schemeClr>
                </a:solidFill>
                <a:latin typeface="Arial Black" panose="020B0A04020102020204" pitchFamily="34" charset="0"/>
                <a:ea typeface="Calibri" panose="020F0502020204030204" pitchFamily="34" charset="0"/>
                <a:cs typeface="Times New Roman" panose="02020603050405020304" pitchFamily="18" charset="0"/>
              </a:rPr>
            </a:br>
            <a:r>
              <a:rPr lang="en-PH" altLang="en-US" b="1" dirty="0">
                <a:solidFill>
                  <a:schemeClr val="accent2">
                    <a:lumMod val="50000"/>
                  </a:schemeClr>
                </a:solidFill>
                <a:latin typeface="Arial Black" panose="020B0A04020102020204" pitchFamily="34" charset="0"/>
                <a:ea typeface="Calibri" panose="020F0502020204030204" pitchFamily="34" charset="0"/>
                <a:cs typeface="Times New Roman" panose="02020603050405020304" pitchFamily="18" charset="0"/>
              </a:rPr>
              <a:t>to dwell together in unity.” </a:t>
            </a:r>
            <a:br>
              <a:rPr lang="en-PH" altLang="en-US" b="1" dirty="0">
                <a:solidFill>
                  <a:schemeClr val="accent2">
                    <a:lumMod val="50000"/>
                  </a:schemeClr>
                </a:solidFill>
                <a:latin typeface="Arial Black" panose="020B0A04020102020204" pitchFamily="34" charset="0"/>
                <a:ea typeface="Calibri" panose="020F0502020204030204" pitchFamily="34" charset="0"/>
                <a:cs typeface="Times New Roman" panose="02020603050405020304" pitchFamily="18" charset="0"/>
              </a:rPr>
            </a:br>
            <a:br>
              <a:rPr lang="en-PH" altLang="en-US" b="1" dirty="0">
                <a:solidFill>
                  <a:schemeClr val="accent2">
                    <a:lumMod val="50000"/>
                  </a:schemeClr>
                </a:solidFill>
                <a:latin typeface="Arial Black" panose="020B0A04020102020204" pitchFamily="34" charset="0"/>
                <a:ea typeface="Calibri" panose="020F0502020204030204" pitchFamily="34" charset="0"/>
                <a:cs typeface="Times New Roman" panose="02020603050405020304" pitchFamily="18" charset="0"/>
              </a:rPr>
            </a:br>
            <a:r>
              <a:rPr lang="en-PH" altLang="en-US" b="1" dirty="0">
                <a:solidFill>
                  <a:schemeClr val="accent2">
                    <a:lumMod val="50000"/>
                  </a:schemeClr>
                </a:solidFill>
                <a:latin typeface="Arial Black" panose="020B0A04020102020204" pitchFamily="34" charset="0"/>
                <a:ea typeface="Calibri" panose="020F0502020204030204" pitchFamily="34" charset="0"/>
                <a:cs typeface="Times New Roman" panose="02020603050405020304" pitchFamily="18" charset="0"/>
              </a:rPr>
              <a:t>Psalm 133:1</a:t>
            </a:r>
            <a:endParaRPr lang="en-PH" b="1" dirty="0">
              <a:solidFill>
                <a:schemeClr val="accent2">
                  <a:lumMod val="50000"/>
                </a:schemeClr>
              </a:solidFill>
              <a:latin typeface="Arial Black" panose="020B0A04020102020204" pitchFamily="34" charset="0"/>
            </a:endParaRPr>
          </a:p>
        </p:txBody>
      </p:sp>
    </p:spTree>
    <p:extLst>
      <p:ext uri="{BB962C8B-B14F-4D97-AF65-F5344CB8AC3E}">
        <p14:creationId xmlns:p14="http://schemas.microsoft.com/office/powerpoint/2010/main" val="3219438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987" y="603517"/>
            <a:ext cx="9390528" cy="764642"/>
          </a:xfrm>
        </p:spPr>
        <p:txBody>
          <a:bodyPr>
            <a:normAutofit/>
          </a:bodyPr>
          <a:lstStyle/>
          <a:p>
            <a:r>
              <a:rPr lang="en-PH" sz="3200" dirty="0">
                <a:solidFill>
                  <a:schemeClr val="accent2">
                    <a:lumMod val="50000"/>
                  </a:schemeClr>
                </a:solidFill>
                <a:latin typeface="Elephant" panose="02020904090505020303" pitchFamily="18" charset="0"/>
              </a:rPr>
              <a:t>Vision</a:t>
            </a:r>
          </a:p>
        </p:txBody>
      </p:sp>
      <p:sp>
        <p:nvSpPr>
          <p:cNvPr id="5" name="TextBox 4"/>
          <p:cNvSpPr txBox="1"/>
          <p:nvPr/>
        </p:nvSpPr>
        <p:spPr>
          <a:xfrm>
            <a:off x="711987" y="1315632"/>
            <a:ext cx="9014010" cy="923330"/>
          </a:xfrm>
          <a:prstGeom prst="rect">
            <a:avLst/>
          </a:prstGeom>
          <a:noFill/>
        </p:spPr>
        <p:txBody>
          <a:bodyPr wrap="square" rtlCol="0">
            <a:spAutoFit/>
          </a:bodyPr>
          <a:lstStyle/>
          <a:p>
            <a:r>
              <a:rPr lang="en-PH" dirty="0">
                <a:cs typeface="Arial" panose="020B0604020202020204" pitchFamily="34" charset="0"/>
              </a:rPr>
              <a:t>ECOFI is a carrier on Missionary work for the spread of Christian Faith to every Tribe and Nation by the “Gospel of Christ” in an effective way of Evangelism and Propagation of churches and schools for a fruitful and quality result.</a:t>
            </a:r>
            <a:endParaRPr lang="en-PH" sz="2800" dirty="0">
              <a:cs typeface="Arial" panose="020B0604020202020204" pitchFamily="34" charset="0"/>
            </a:endParaRPr>
          </a:p>
        </p:txBody>
      </p:sp>
      <p:sp>
        <p:nvSpPr>
          <p:cNvPr id="4" name="Title 1"/>
          <p:cNvSpPr txBox="1">
            <a:spLocks/>
          </p:cNvSpPr>
          <p:nvPr/>
        </p:nvSpPr>
        <p:spPr>
          <a:xfrm>
            <a:off x="711987" y="2238962"/>
            <a:ext cx="939052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PH" sz="3200" dirty="0">
                <a:solidFill>
                  <a:schemeClr val="accent2">
                    <a:lumMod val="50000"/>
                  </a:schemeClr>
                </a:solidFill>
                <a:latin typeface="Elephant" panose="02020904090505020303" pitchFamily="18" charset="0"/>
              </a:rPr>
              <a:t>Mission</a:t>
            </a:r>
          </a:p>
        </p:txBody>
      </p:sp>
      <p:sp>
        <p:nvSpPr>
          <p:cNvPr id="6" name="TextBox 5"/>
          <p:cNvSpPr txBox="1"/>
          <p:nvPr/>
        </p:nvSpPr>
        <p:spPr>
          <a:xfrm>
            <a:off x="711987" y="3404585"/>
            <a:ext cx="9014010" cy="2308324"/>
          </a:xfrm>
          <a:prstGeom prst="rect">
            <a:avLst/>
          </a:prstGeom>
          <a:noFill/>
        </p:spPr>
        <p:txBody>
          <a:bodyPr wrap="square" rtlCol="0">
            <a:spAutoFit/>
          </a:bodyPr>
          <a:lstStyle/>
          <a:p>
            <a:r>
              <a:rPr lang="en-PH" dirty="0"/>
              <a:t>~Is to provide effective and strategic way of soul winning with quality service, </a:t>
            </a:r>
          </a:p>
          <a:p>
            <a:r>
              <a:rPr lang="en-PH" dirty="0"/>
              <a:t>innovation and leadership for today and in the future</a:t>
            </a:r>
          </a:p>
          <a:p>
            <a:endParaRPr lang="en-PH" dirty="0"/>
          </a:p>
          <a:p>
            <a:r>
              <a:rPr lang="en-PH" dirty="0"/>
              <a:t>~To establish a sense of urgency and to create, seek and grab opportunities and encourage everyone to work on the system in a full strategic alignment.</a:t>
            </a:r>
          </a:p>
          <a:p>
            <a:endParaRPr lang="en-PH" dirty="0"/>
          </a:p>
          <a:p>
            <a:r>
              <a:rPr lang="en-PH" dirty="0"/>
              <a:t>~To promote and provide training and education through Seminars and Institution</a:t>
            </a:r>
          </a:p>
        </p:txBody>
      </p:sp>
    </p:spTree>
    <p:extLst>
      <p:ext uri="{BB962C8B-B14F-4D97-AF65-F5344CB8AC3E}">
        <p14:creationId xmlns:p14="http://schemas.microsoft.com/office/powerpoint/2010/main" val="1618078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973" y="2792296"/>
            <a:ext cx="9390529" cy="3556316"/>
          </a:xfrm>
        </p:spPr>
        <p:txBody>
          <a:bodyPr>
            <a:noAutofit/>
          </a:bodyPr>
          <a:lstStyle/>
          <a:p>
            <a:r>
              <a:rPr lang="en-PH" sz="2400" dirty="0">
                <a:solidFill>
                  <a:schemeClr val="tx1"/>
                </a:solidFill>
              </a:rPr>
              <a:t>W</a:t>
            </a:r>
            <a:r>
              <a:rPr lang="en-PH" sz="1800" dirty="0">
                <a:solidFill>
                  <a:schemeClr val="tx1"/>
                </a:solidFill>
                <a:latin typeface="+mn-lt"/>
              </a:rPr>
              <a:t>e believe that both Old and New Testaments constitute the Divinely Inspired Word of God in the original languages and manuscripts. We believe in one God existing eternally in three Persons: Father, Son and Holy Spirit. We believe that the Lord Jesus Christ, the Son of God, became man without ceasing to be God, in order that He might reveal God and redeem sinful man. We believe that the Holy Spirit came forth from the Father and the Son to convict the world of sin, of righteousness, and of judgment; and to regenerate, sanctify, comfort and seal those who believe in Jesus Christ. We believe that man is totally deprived in that of himself he is utterly unable to remedy his lost condition. We believe that salvation is the gift of God brought to man by grace and received by personal faith in the Lord Jesus Christ, whose atoning blood was shed on the cross for the forgiveness of sins.</a:t>
            </a:r>
            <a:br>
              <a:rPr lang="en-PH" sz="1800" dirty="0">
                <a:latin typeface="+mn-lt"/>
              </a:rPr>
            </a:br>
            <a:endParaRPr lang="en-PH" sz="1800" dirty="0">
              <a:latin typeface="+mn-lt"/>
            </a:endParaRPr>
          </a:p>
        </p:txBody>
      </p:sp>
      <p:sp>
        <p:nvSpPr>
          <p:cNvPr id="3" name="TextBox 2"/>
          <p:cNvSpPr txBox="1"/>
          <p:nvPr/>
        </p:nvSpPr>
        <p:spPr>
          <a:xfrm>
            <a:off x="487395" y="1341034"/>
            <a:ext cx="9498107" cy="646331"/>
          </a:xfrm>
          <a:prstGeom prst="rect">
            <a:avLst/>
          </a:prstGeom>
          <a:noFill/>
        </p:spPr>
        <p:txBody>
          <a:bodyPr wrap="square" rtlCol="0">
            <a:spAutoFit/>
          </a:bodyPr>
          <a:lstStyle/>
          <a:p>
            <a:pPr algn="ctr"/>
            <a:r>
              <a:rPr lang="en-PH" dirty="0">
                <a:cs typeface="Arial" panose="020B0604020202020204" pitchFamily="34" charset="0"/>
              </a:rPr>
              <a:t>- That every barangay, rural and cities must have at least 1 local church planted and established as the result of effective evangelism in every year. </a:t>
            </a:r>
          </a:p>
        </p:txBody>
      </p:sp>
      <p:sp>
        <p:nvSpPr>
          <p:cNvPr id="4" name="Title 1"/>
          <p:cNvSpPr txBox="1">
            <a:spLocks/>
          </p:cNvSpPr>
          <p:nvPr/>
        </p:nvSpPr>
        <p:spPr>
          <a:xfrm>
            <a:off x="487395" y="435787"/>
            <a:ext cx="9130556" cy="9748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PH" sz="3200" dirty="0">
                <a:solidFill>
                  <a:schemeClr val="accent2">
                    <a:lumMod val="50000"/>
                  </a:schemeClr>
                </a:solidFill>
                <a:latin typeface="Elephant" panose="02020904090505020303" pitchFamily="18" charset="0"/>
              </a:rPr>
              <a:t>Goal</a:t>
            </a:r>
          </a:p>
        </p:txBody>
      </p:sp>
      <p:sp>
        <p:nvSpPr>
          <p:cNvPr id="5" name="Title 1"/>
          <p:cNvSpPr txBox="1">
            <a:spLocks/>
          </p:cNvSpPr>
          <p:nvPr/>
        </p:nvSpPr>
        <p:spPr>
          <a:xfrm>
            <a:off x="487395" y="2315880"/>
            <a:ext cx="8310284" cy="53476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PH" sz="2400" b="1" dirty="0">
                <a:solidFill>
                  <a:schemeClr val="accent2">
                    <a:lumMod val="50000"/>
                  </a:schemeClr>
                </a:solidFill>
                <a:latin typeface="Elephant" panose="02020904090505020303" pitchFamily="18" charset="0"/>
              </a:rPr>
              <a:t>TENETS of Faith</a:t>
            </a:r>
            <a:br>
              <a:rPr lang="en-PH" sz="2400" b="1" dirty="0">
                <a:solidFill>
                  <a:schemeClr val="accent2">
                    <a:lumMod val="50000"/>
                  </a:schemeClr>
                </a:solidFill>
              </a:rPr>
            </a:br>
            <a:br>
              <a:rPr lang="en-PH" sz="2400" dirty="0">
                <a:solidFill>
                  <a:schemeClr val="accent2">
                    <a:lumMod val="50000"/>
                  </a:schemeClr>
                </a:solidFill>
              </a:rPr>
            </a:br>
            <a:endParaRPr lang="en-PH" sz="1800" dirty="0">
              <a:solidFill>
                <a:schemeClr val="accent2">
                  <a:lumMod val="50000"/>
                </a:schemeClr>
              </a:solidFill>
              <a:latin typeface="+mn-lt"/>
            </a:endParaRPr>
          </a:p>
        </p:txBody>
      </p:sp>
    </p:spTree>
    <p:extLst>
      <p:ext uri="{BB962C8B-B14F-4D97-AF65-F5344CB8AC3E}">
        <p14:creationId xmlns:p14="http://schemas.microsoft.com/office/powerpoint/2010/main" val="385307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294420" y="1054395"/>
            <a:ext cx="9860233"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PH" altLang="en-US" sz="1800" b="0" i="0" u="none" strike="noStrike" cap="none" normalizeH="0" baseline="0" dirty="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Every member of the Evangelical Christian Outreach Foundation, Inc.  Is required to subscribe to and live according to the following code of ethics:</a:t>
            </a:r>
            <a:endParaRPr kumimoji="0" lang="en-PH" altLang="en-US" sz="1800" b="0" i="0" u="none" strike="noStrike" cap="none" normalizeH="0" baseline="0" dirty="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1. The minister must keep the nobility of their calling uppermost in his own mind.</a:t>
            </a:r>
            <a:endParaRPr kumimoji="0" lang="en-PH" altLang="en-US" sz="1800" b="0" i="0" u="none" strike="noStrike" cap="none" normalizeH="0" baseline="0" dirty="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2. The minister must hold high in outward acts the established reputation of the Christian Ministry.</a:t>
            </a:r>
            <a:endParaRPr kumimoji="0" lang="en-PH" altLang="en-US" sz="1800" b="0" i="0" u="none" strike="noStrike" cap="none" normalizeH="0" baseline="0" dirty="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3. The minister must not use their ministerial position to get financial gain.</a:t>
            </a:r>
            <a:endParaRPr kumimoji="0" lang="en-PH" altLang="en-US" sz="1800" b="0" i="0" u="none" strike="noStrike" cap="none" normalizeH="0" baseline="0" dirty="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4. The minister must at all times be careful not to indulge in gossip while serving The Flock.</a:t>
            </a:r>
            <a:endParaRPr kumimoji="0" lang="en-PH" altLang="en-US" sz="1800" b="0" i="0" u="none" strike="noStrike" cap="none" normalizeH="0" baseline="0" dirty="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5. The ideal minister will hold his people equal in his heart. The minister will be very discreet in his conduct toward women.</a:t>
            </a:r>
            <a:endParaRPr kumimoji="0" lang="en-PH" altLang="en-US" sz="1800" b="0" i="0" u="none" strike="noStrike" cap="none" normalizeH="0" baseline="0" dirty="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6. The confidential statements made to a minister by his members are privileged and should never be divulged without the consent of those making them.</a:t>
            </a:r>
            <a:endParaRPr kumimoji="0" lang="en-PH" altLang="en-US" sz="1800" b="0" i="0" u="none" strike="noStrike" cap="none" normalizeH="0" baseline="0" dirty="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7. It is unethical for a minister to take sides with factions in his local church.</a:t>
            </a:r>
            <a:endParaRPr kumimoji="0" lang="en-PH" altLang="en-US" sz="1800" b="0" i="0" u="none" strike="noStrike" cap="none" normalizeH="0" baseline="0" dirty="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8. As fellow </a:t>
            </a:r>
            <a:r>
              <a:rPr kumimoji="0" lang="en-PH" altLang="en-US" sz="1800" b="0" i="0" u="none" strike="noStrike" cap="none" normalizeH="0" baseline="0" dirty="0" err="1">
                <a:ln>
                  <a:noFill/>
                </a:ln>
                <a:solidFill>
                  <a:schemeClr val="tx1"/>
                </a:solidFill>
                <a:effectLst/>
                <a:latin typeface="+mj-lt"/>
                <a:ea typeface="Calibri" panose="020F0502020204030204" pitchFamily="34" charset="0"/>
                <a:cs typeface="Times New Roman" panose="02020603050405020304" pitchFamily="18" charset="0"/>
              </a:rPr>
              <a:t>labourers</a:t>
            </a:r>
            <a:r>
              <a:rPr kumimoji="0" lang="en-PH"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 in the Vineyard of the Lord and brothers and sisters in the service of the same </a:t>
            </a:r>
            <a:r>
              <a:rPr lang="en-PH" altLang="en-US" sz="1800" dirty="0" err="1">
                <a:latin typeface="+mj-lt"/>
                <a:ea typeface="Calibri" panose="020F0502020204030204" pitchFamily="34" charset="0"/>
                <a:cs typeface="Times New Roman" panose="02020603050405020304" pitchFamily="18" charset="0"/>
              </a:rPr>
              <a:t>S</a:t>
            </a:r>
            <a:r>
              <a:rPr kumimoji="0" lang="en-PH" altLang="en-US" sz="1800" b="0" i="0" u="none" strike="noStrike" cap="none" normalizeH="0" baseline="0" dirty="0" err="1">
                <a:ln>
                  <a:noFill/>
                </a:ln>
                <a:solidFill>
                  <a:schemeClr val="tx1"/>
                </a:solidFill>
                <a:effectLst/>
                <a:latin typeface="+mj-lt"/>
                <a:ea typeface="Calibri" panose="020F0502020204030204" pitchFamily="34" charset="0"/>
                <a:cs typeface="Times New Roman" panose="02020603050405020304" pitchFamily="18" charset="0"/>
              </a:rPr>
              <a:t>aviour</a:t>
            </a:r>
            <a:r>
              <a:rPr kumimoji="0" lang="en-PH"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 the relation between ministers should be one of frankness and cooperation.</a:t>
            </a:r>
            <a:endParaRPr kumimoji="0" lang="en-PH" altLang="en-US" sz="1800" b="0" i="0" u="none" strike="noStrike" cap="none" normalizeH="0" baseline="0" dirty="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“Behold how good and how pleasant it is for brethren to dwell together in unity.” Psalm 133:1</a:t>
            </a:r>
            <a:endParaRPr kumimoji="0" lang="en-PH" altLang="en-US" sz="1800" b="0" i="0" u="none" strike="noStrike" cap="none" normalizeH="0" baseline="0" dirty="0">
              <a:ln>
                <a:noFill/>
              </a:ln>
              <a:solidFill>
                <a:schemeClr val="tx1"/>
              </a:solidFill>
              <a:effectLst/>
              <a:latin typeface="+mj-lt"/>
            </a:endParaRPr>
          </a:p>
        </p:txBody>
      </p:sp>
      <p:sp>
        <p:nvSpPr>
          <p:cNvPr id="3" name="Title 1"/>
          <p:cNvSpPr txBox="1">
            <a:spLocks/>
          </p:cNvSpPr>
          <p:nvPr/>
        </p:nvSpPr>
        <p:spPr>
          <a:xfrm>
            <a:off x="294420" y="756571"/>
            <a:ext cx="8565779" cy="53476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PH" sz="2400" b="1" dirty="0">
                <a:solidFill>
                  <a:schemeClr val="accent2">
                    <a:lumMod val="50000"/>
                  </a:schemeClr>
                </a:solidFill>
                <a:latin typeface="Elephant" panose="02020904090505020303" pitchFamily="18" charset="0"/>
              </a:rPr>
              <a:t>CODE OF ETHICS</a:t>
            </a:r>
            <a:br>
              <a:rPr lang="en-PH" sz="2400" b="1" dirty="0">
                <a:solidFill>
                  <a:schemeClr val="accent2">
                    <a:lumMod val="50000"/>
                  </a:schemeClr>
                </a:solidFill>
              </a:rPr>
            </a:br>
            <a:br>
              <a:rPr lang="en-PH" sz="2400" dirty="0">
                <a:solidFill>
                  <a:schemeClr val="accent2">
                    <a:lumMod val="50000"/>
                  </a:schemeClr>
                </a:solidFill>
              </a:rPr>
            </a:br>
            <a:endParaRPr lang="en-PH" sz="1800" dirty="0">
              <a:solidFill>
                <a:schemeClr val="accent2">
                  <a:lumMod val="50000"/>
                </a:schemeClr>
              </a:solidFill>
              <a:latin typeface="+mn-lt"/>
            </a:endParaRPr>
          </a:p>
        </p:txBody>
      </p:sp>
    </p:spTree>
    <p:extLst>
      <p:ext uri="{BB962C8B-B14F-4D97-AF65-F5344CB8AC3E}">
        <p14:creationId xmlns:p14="http://schemas.microsoft.com/office/powerpoint/2010/main" val="98448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Grp="1" noChangeArrowheads="1"/>
          </p:cNvSpPr>
          <p:nvPr>
            <p:ph type="title"/>
          </p:nvPr>
        </p:nvSpPr>
        <p:spPr bwMode="auto">
          <a:xfrm>
            <a:off x="389728" y="1162217"/>
            <a:ext cx="9493623"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It was 1954, the war was over, and the world was getting back on its feet. This was the year, our founder; director was invited to come to Zamboanga City, Philippines.</a:t>
            </a:r>
            <a:endParaRPr kumimoji="0" lang="en-PH" altLang="en-US" sz="1800" b="0" i="0" u="none" strike="noStrike" cap="none" normalizeH="0" baseline="0" dirty="0">
              <a:ln>
                <a:noFill/>
              </a:ln>
              <a:solidFill>
                <a:schemeClr val="tx1"/>
              </a:solidFill>
              <a:effectLst/>
              <a:latin typeface="+mn-l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Little realizing this would change the scope of his ministry and develop a fruitful</a:t>
            </a:r>
            <a:r>
              <a:rPr kumimoji="0" lang="en-PH" altLang="en-US" sz="1800" b="0" i="0" u="none" strike="noStrike" cap="none" normalizeH="0" dirty="0">
                <a:ln>
                  <a:noFill/>
                </a:ln>
                <a:solidFill>
                  <a:schemeClr val="tx1"/>
                </a:solidFill>
                <a:effectLst/>
                <a:latin typeface="+mn-lt"/>
                <a:ea typeface="Calibri" panose="020F0502020204030204" pitchFamily="34" charset="0"/>
                <a:cs typeface="Times New Roman" panose="02020603050405020304" pitchFamily="18" charset="0"/>
              </a:rPr>
              <a:t> </a:t>
            </a:r>
            <a: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ministry.</a:t>
            </a:r>
            <a:b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endParaRPr kumimoji="0" lang="en-PH" altLang="en-US" sz="1800" b="0" i="0" u="none" strike="noStrike" cap="none" normalizeH="0" baseline="0" dirty="0">
              <a:ln>
                <a:noFill/>
              </a:ln>
              <a:solidFill>
                <a:schemeClr val="tx1"/>
              </a:solidFill>
              <a:effectLst/>
              <a:latin typeface="+mn-l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This new ministry would change the lives of thousands. Today, the singing evangelist has become as one with the Filipino.</a:t>
            </a:r>
            <a:endParaRPr kumimoji="0" lang="en-PH" altLang="en-US" sz="1800" b="0" i="0" u="none" strike="noStrike" cap="none" normalizeH="0" baseline="0" dirty="0">
              <a:ln>
                <a:noFill/>
              </a:ln>
              <a:solidFill>
                <a:schemeClr val="tx1"/>
              </a:solidFill>
              <a:effectLst/>
              <a:latin typeface="+mn-l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Immediately after surveying the field, he gained their confidence and began bringing the gospel to those with darkened minds, and returned to America with a heavy heart.</a:t>
            </a:r>
            <a:endParaRPr kumimoji="0" lang="en-PH" altLang="en-US" sz="1800" b="0" i="0" u="none" strike="noStrike" cap="none" normalizeH="0" baseline="0" dirty="0">
              <a:ln>
                <a:noFill/>
              </a:ln>
              <a:solidFill>
                <a:schemeClr val="tx1"/>
              </a:solidFill>
              <a:effectLst/>
              <a:latin typeface="+mn-lt"/>
            </a:endParaRPr>
          </a:p>
        </p:txBody>
      </p:sp>
      <p:sp>
        <p:nvSpPr>
          <p:cNvPr id="4" name="Title 1"/>
          <p:cNvSpPr txBox="1">
            <a:spLocks/>
          </p:cNvSpPr>
          <p:nvPr/>
        </p:nvSpPr>
        <p:spPr>
          <a:xfrm>
            <a:off x="389728" y="627449"/>
            <a:ext cx="8310284" cy="53476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PH" sz="2400" b="1" dirty="0">
                <a:solidFill>
                  <a:schemeClr val="accent2">
                    <a:lumMod val="50000"/>
                  </a:schemeClr>
                </a:solidFill>
                <a:latin typeface="Elephant" panose="02020904090505020303" pitchFamily="18" charset="0"/>
              </a:rPr>
              <a:t>Brief ECOFII History</a:t>
            </a:r>
            <a:br>
              <a:rPr lang="en-PH" sz="2400" b="1" dirty="0"/>
            </a:br>
            <a:br>
              <a:rPr lang="en-PH" sz="2400" dirty="0"/>
            </a:br>
            <a:endParaRPr lang="en-PH" sz="1800" dirty="0">
              <a:latin typeface="+mn-lt"/>
            </a:endParaRPr>
          </a:p>
        </p:txBody>
      </p:sp>
      <p:sp>
        <p:nvSpPr>
          <p:cNvPr id="6" name="Rectangle 1"/>
          <p:cNvSpPr txBox="1">
            <a:spLocks noChangeArrowheads="1"/>
          </p:cNvSpPr>
          <p:nvPr/>
        </p:nvSpPr>
        <p:spPr bwMode="auto">
          <a:xfrm>
            <a:off x="389728" y="4024539"/>
            <a:ext cx="9251576"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914400" eaLnBrk="0" fontAlgn="base" hangingPunct="0">
              <a:spcAft>
                <a:spcPct val="0"/>
              </a:spcAft>
            </a:pPr>
            <a:r>
              <a:rPr lang="en-PH" altLang="en-US" sz="1800" dirty="0">
                <a:solidFill>
                  <a:schemeClr val="tx1"/>
                </a:solidFill>
                <a:latin typeface="+mn-lt"/>
                <a:ea typeface="Calibri" panose="020F0502020204030204" pitchFamily="34" charset="0"/>
                <a:cs typeface="Times New Roman" panose="02020603050405020304" pitchFamily="18" charset="0"/>
              </a:rPr>
              <a:t>But with the burden and concern upon his mind, God gave him a plan. He enlisted Christian farmers, ranchers to feed “Cattle for Christ.”</a:t>
            </a:r>
            <a:endParaRPr lang="en-PH" altLang="en-US" sz="1800" dirty="0">
              <a:solidFill>
                <a:schemeClr val="tx1"/>
              </a:solidFill>
              <a:latin typeface="+mn-lt"/>
            </a:endParaRPr>
          </a:p>
          <a:p>
            <a:pPr defTabSz="914400" eaLnBrk="0" fontAlgn="base" hangingPunct="0">
              <a:spcAft>
                <a:spcPct val="0"/>
              </a:spcAft>
            </a:pPr>
            <a:r>
              <a:rPr lang="en-PH" altLang="en-US" sz="1800" dirty="0">
                <a:solidFill>
                  <a:schemeClr val="tx1"/>
                </a:solidFill>
                <a:latin typeface="+mn-lt"/>
                <a:ea typeface="Calibri" panose="020F0502020204030204" pitchFamily="34" charset="0"/>
                <a:cs typeface="Times New Roman" panose="02020603050405020304" pitchFamily="18" charset="0"/>
              </a:rPr>
              <a:t>This 1</a:t>
            </a:r>
            <a:r>
              <a:rPr lang="en-PH" altLang="en-US" sz="1800" baseline="30000" dirty="0">
                <a:solidFill>
                  <a:schemeClr val="tx1"/>
                </a:solidFill>
                <a:latin typeface="+mn-lt"/>
                <a:ea typeface="Calibri" panose="020F0502020204030204" pitchFamily="34" charset="0"/>
                <a:cs typeface="Times New Roman" panose="02020603050405020304" pitchFamily="18" charset="0"/>
              </a:rPr>
              <a:t>st</a:t>
            </a:r>
            <a:r>
              <a:rPr lang="en-PH" altLang="en-US" sz="1800" dirty="0">
                <a:solidFill>
                  <a:schemeClr val="tx1"/>
                </a:solidFill>
                <a:latin typeface="+mn-lt"/>
                <a:ea typeface="Calibri" panose="020F0502020204030204" pitchFamily="34" charset="0"/>
                <a:cs typeface="Times New Roman" panose="02020603050405020304" pitchFamily="18" charset="0"/>
              </a:rPr>
              <a:t> chapter was organized in Nebraska. Today, there are such fellowships in Kansas, South Dakota; DNA Laymen who are not farmers are regular supporters of the foreign ministry.</a:t>
            </a:r>
            <a:br>
              <a:rPr lang="en-PH" altLang="en-US" sz="2400" dirty="0">
                <a:solidFill>
                  <a:schemeClr val="tx1"/>
                </a:solidFill>
                <a:latin typeface="+mn-lt"/>
                <a:ea typeface="Calibri" panose="020F0502020204030204" pitchFamily="34" charset="0"/>
                <a:cs typeface="Times New Roman" panose="02020603050405020304" pitchFamily="18" charset="0"/>
              </a:rPr>
            </a:br>
            <a:endParaRPr lang="en-PH" altLang="en-US" sz="2400" dirty="0">
              <a:solidFill>
                <a:schemeClr val="tx1"/>
              </a:solidFill>
              <a:latin typeface="+mn-lt"/>
            </a:endParaRPr>
          </a:p>
        </p:txBody>
      </p:sp>
    </p:spTree>
    <p:extLst>
      <p:ext uri="{BB962C8B-B14F-4D97-AF65-F5344CB8AC3E}">
        <p14:creationId xmlns:p14="http://schemas.microsoft.com/office/powerpoint/2010/main" val="636508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Grp="1" noChangeArrowheads="1"/>
          </p:cNvSpPr>
          <p:nvPr>
            <p:ph type="title"/>
          </p:nvPr>
        </p:nvSpPr>
        <p:spPr bwMode="auto">
          <a:xfrm>
            <a:off x="548970" y="415919"/>
            <a:ext cx="9359153"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In 1956, returning to the Philippines, over mountain ranges by horseback, the 1</a:t>
            </a:r>
            <a:r>
              <a:rPr kumimoji="0" lang="en-PH" altLang="en-US" sz="1800" b="0" i="0" u="none" strike="noStrike" cap="none" normalizeH="0" baseline="30000" dirty="0">
                <a:ln>
                  <a:noFill/>
                </a:ln>
                <a:solidFill>
                  <a:schemeClr val="tx1"/>
                </a:solidFill>
                <a:effectLst/>
                <a:latin typeface="+mn-lt"/>
                <a:ea typeface="Calibri" panose="020F0502020204030204" pitchFamily="34" charset="0"/>
                <a:cs typeface="Times New Roman" panose="02020603050405020304" pitchFamily="18" charset="0"/>
              </a:rPr>
              <a:t>st</a:t>
            </a:r>
            <a: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worker joined Dr. Williams was Rev. George Young. Although this 1</a:t>
            </a:r>
            <a:r>
              <a:rPr kumimoji="0" lang="en-PH" altLang="en-US" sz="1800" b="0" i="0" u="none" strike="noStrike" cap="none" normalizeH="0" baseline="30000" dirty="0">
                <a:ln>
                  <a:noFill/>
                </a:ln>
                <a:solidFill>
                  <a:schemeClr val="tx1"/>
                </a:solidFill>
                <a:effectLst/>
                <a:latin typeface="+mn-lt"/>
                <a:ea typeface="Calibri" panose="020F0502020204030204" pitchFamily="34" charset="0"/>
                <a:cs typeface="Times New Roman" panose="02020603050405020304" pitchFamily="18" charset="0"/>
              </a:rPr>
              <a:t>st</a:t>
            </a:r>
            <a: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Church was established among the </a:t>
            </a:r>
            <a:r>
              <a:rPr kumimoji="0" lang="en-PH" altLang="en-US" sz="1800" b="0" i="0" u="none" strike="noStrike" cap="none" normalizeH="0" baseline="0" dirty="0" err="1">
                <a:ln>
                  <a:noFill/>
                </a:ln>
                <a:solidFill>
                  <a:schemeClr val="tx1"/>
                </a:solidFill>
                <a:effectLst/>
                <a:latin typeface="+mn-lt"/>
                <a:ea typeface="Calibri" panose="020F0502020204030204" pitchFamily="34" charset="0"/>
                <a:cs typeface="Times New Roman" panose="02020603050405020304" pitchFamily="18" charset="0"/>
              </a:rPr>
              <a:t>Blaan</a:t>
            </a:r>
            <a: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people, they came from many areas, and tribes. Today, this 1</a:t>
            </a:r>
            <a:r>
              <a:rPr kumimoji="0" lang="en-PH" altLang="en-US" sz="1800" b="0" i="0" u="none" strike="noStrike" cap="none" normalizeH="0" baseline="30000" dirty="0">
                <a:ln>
                  <a:noFill/>
                </a:ln>
                <a:solidFill>
                  <a:schemeClr val="tx1"/>
                </a:solidFill>
                <a:effectLst/>
                <a:latin typeface="+mn-lt"/>
                <a:ea typeface="Calibri" panose="020F0502020204030204" pitchFamily="34" charset="0"/>
                <a:cs typeface="Times New Roman" panose="02020603050405020304" pitchFamily="18" charset="0"/>
              </a:rPr>
              <a:t>st</a:t>
            </a:r>
            <a: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Church is thriving, with outstanding attendance.</a:t>
            </a:r>
            <a:endParaRPr kumimoji="0" lang="en-PH" altLang="en-US" sz="1800" b="0" i="0" u="none" strike="noStrike" cap="none" normalizeH="0" baseline="0" dirty="0">
              <a:ln>
                <a:noFill/>
              </a:ln>
              <a:solidFill>
                <a:schemeClr val="tx1"/>
              </a:solidFill>
              <a:effectLst/>
              <a:latin typeface="+mn-l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The four footed </a:t>
            </a:r>
            <a:r>
              <a:rPr lang="en-PH" altLang="en-US" sz="1800" dirty="0" err="1">
                <a:solidFill>
                  <a:schemeClr val="tx1"/>
                </a:solidFill>
                <a:latin typeface="+mn-lt"/>
                <a:ea typeface="Calibri" panose="020F0502020204030204" pitchFamily="34" charset="0"/>
                <a:cs typeface="Times New Roman" panose="02020603050405020304" pitchFamily="18" charset="0"/>
              </a:rPr>
              <a:t>C</a:t>
            </a:r>
            <a:r>
              <a:rPr kumimoji="0" lang="en-PH" altLang="en-US" sz="1800" b="0" i="0" u="none" strike="noStrike" cap="none" normalizeH="0" baseline="0" dirty="0" err="1">
                <a:ln>
                  <a:noFill/>
                </a:ln>
                <a:solidFill>
                  <a:schemeClr val="tx1"/>
                </a:solidFill>
                <a:effectLst/>
                <a:latin typeface="+mn-lt"/>
                <a:ea typeface="Calibri" panose="020F0502020204030204" pitchFamily="34" charset="0"/>
                <a:cs typeface="Times New Roman" panose="02020603050405020304" pitchFamily="18" charset="0"/>
              </a:rPr>
              <a:t>arabao</a:t>
            </a:r>
            <a: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brought him to the tribal people living in the mountains. Finally an old military truck left behind by American military was made possible by Rev. George Young.</a:t>
            </a:r>
            <a:b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endParaRPr kumimoji="0" lang="en-PH" altLang="en-US" sz="1800" b="0" i="0" u="none" strike="noStrike" cap="none" normalizeH="0" baseline="0" dirty="0">
              <a:ln>
                <a:noFill/>
              </a:ln>
              <a:solidFill>
                <a:schemeClr val="tx1"/>
              </a:solidFill>
              <a:effectLst/>
              <a:latin typeface="+mn-l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PH" altLang="en-US" sz="18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But even that could not cross the rivers, and rocks. So a make shift raft was supplied, as he crossed the swollen streams.</a:t>
            </a:r>
            <a:endParaRPr kumimoji="0" lang="en-PH" altLang="en-US" sz="1800" b="0" i="0" u="none" strike="noStrike" cap="none" normalizeH="0" baseline="0" dirty="0">
              <a:ln>
                <a:noFill/>
              </a:ln>
              <a:solidFill>
                <a:schemeClr val="tx1"/>
              </a:solidFill>
              <a:effectLst/>
              <a:latin typeface="+mn-lt"/>
            </a:endParaRPr>
          </a:p>
        </p:txBody>
      </p:sp>
      <p:sp>
        <p:nvSpPr>
          <p:cNvPr id="4" name="Rectangle 1"/>
          <p:cNvSpPr txBox="1">
            <a:spLocks noChangeArrowheads="1"/>
          </p:cNvSpPr>
          <p:nvPr/>
        </p:nvSpPr>
        <p:spPr bwMode="auto">
          <a:xfrm>
            <a:off x="548969" y="3278241"/>
            <a:ext cx="9359153"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914400" eaLnBrk="0" fontAlgn="base" hangingPunct="0">
              <a:spcAft>
                <a:spcPct val="0"/>
              </a:spcAft>
            </a:pPr>
            <a:r>
              <a:rPr lang="en-PH" altLang="en-US" sz="1800" dirty="0">
                <a:solidFill>
                  <a:schemeClr val="tx1"/>
                </a:solidFill>
                <a:latin typeface="+mn-lt"/>
                <a:ea typeface="Calibri" panose="020F0502020204030204" pitchFamily="34" charset="0"/>
                <a:cs typeface="Times New Roman" panose="02020603050405020304" pitchFamily="18" charset="0"/>
              </a:rPr>
              <a:t>Rev George Young brought Dr. Keith Williams to Davao City and Introduced to Rev. </a:t>
            </a:r>
            <a:r>
              <a:rPr lang="en-PH" altLang="en-US" sz="1800" dirty="0" err="1">
                <a:solidFill>
                  <a:schemeClr val="tx1"/>
                </a:solidFill>
                <a:latin typeface="+mn-lt"/>
                <a:ea typeface="Calibri" panose="020F0502020204030204" pitchFamily="34" charset="0"/>
                <a:cs typeface="Times New Roman" panose="02020603050405020304" pitchFamily="18" charset="0"/>
              </a:rPr>
              <a:t>Gavino</a:t>
            </a:r>
            <a:r>
              <a:rPr lang="en-PH" altLang="en-US" sz="1800" dirty="0">
                <a:solidFill>
                  <a:schemeClr val="tx1"/>
                </a:solidFill>
                <a:latin typeface="+mn-lt"/>
                <a:ea typeface="Calibri" panose="020F0502020204030204" pitchFamily="34" charset="0"/>
                <a:cs typeface="Times New Roman" panose="02020603050405020304" pitchFamily="18" charset="0"/>
              </a:rPr>
              <a:t> Fernandez who was presently the Pastor and Founder of an Independent group which was Christian Evangelical Mission Inc.</a:t>
            </a:r>
            <a:br>
              <a:rPr lang="en-PH" altLang="en-US" sz="1800" dirty="0">
                <a:solidFill>
                  <a:schemeClr val="tx1"/>
                </a:solidFill>
                <a:latin typeface="+mn-lt"/>
                <a:ea typeface="Calibri" panose="020F0502020204030204" pitchFamily="34" charset="0"/>
                <a:cs typeface="Times New Roman" panose="02020603050405020304" pitchFamily="18" charset="0"/>
              </a:rPr>
            </a:br>
            <a:endParaRPr lang="en-PH" altLang="en-US" sz="1800" dirty="0">
              <a:solidFill>
                <a:schemeClr val="tx1"/>
              </a:solidFill>
              <a:latin typeface="+mn-lt"/>
            </a:endParaRPr>
          </a:p>
          <a:p>
            <a:pPr defTabSz="914400" eaLnBrk="0" fontAlgn="base" hangingPunct="0">
              <a:spcAft>
                <a:spcPct val="0"/>
              </a:spcAft>
            </a:pPr>
            <a:r>
              <a:rPr lang="en-PH" altLang="en-US" sz="1800" dirty="0">
                <a:solidFill>
                  <a:schemeClr val="tx1"/>
                </a:solidFill>
                <a:latin typeface="+mn-lt"/>
                <a:ea typeface="Calibri" panose="020F0502020204030204" pitchFamily="34" charset="0"/>
                <a:cs typeface="Times New Roman" panose="02020603050405020304" pitchFamily="18" charset="0"/>
              </a:rPr>
              <a:t>Dr. Williams has celebrated his birthday in the Philippines, most every year, since 1956.</a:t>
            </a:r>
            <a:r>
              <a:rPr lang="en-PH" altLang="en-US" sz="1800" dirty="0">
                <a:solidFill>
                  <a:schemeClr val="tx1"/>
                </a:solidFill>
                <a:latin typeface="+mn-lt"/>
              </a:rPr>
              <a:t> </a:t>
            </a:r>
            <a:r>
              <a:rPr lang="en-PH" altLang="en-US" sz="1800" dirty="0">
                <a:solidFill>
                  <a:schemeClr val="tx1"/>
                </a:solidFill>
                <a:latin typeface="+mn-lt"/>
                <a:ea typeface="Calibri" panose="020F0502020204030204" pitchFamily="34" charset="0"/>
                <a:cs typeface="Times New Roman" panose="02020603050405020304" pitchFamily="18" charset="0"/>
              </a:rPr>
              <a:t>With the need of workers a once a month class was used, to train workers for the expanded ministry. But even that did not suffice, so today.</a:t>
            </a:r>
            <a:endParaRPr lang="en-PH" altLang="en-US" sz="1800" dirty="0">
              <a:solidFill>
                <a:schemeClr val="tx1"/>
              </a:solidFill>
              <a:latin typeface="+mn-lt"/>
            </a:endParaRPr>
          </a:p>
          <a:p>
            <a:pPr defTabSz="914400" eaLnBrk="0" fontAlgn="base" hangingPunct="0">
              <a:spcAft>
                <a:spcPct val="0"/>
              </a:spcAft>
            </a:pPr>
            <a:r>
              <a:rPr lang="en-PH" altLang="en-US" sz="1800" dirty="0">
                <a:solidFill>
                  <a:schemeClr val="tx1"/>
                </a:solidFill>
                <a:latin typeface="+mn-lt"/>
                <a:ea typeface="Calibri" panose="020F0502020204030204" pitchFamily="34" charset="0"/>
                <a:cs typeface="Times New Roman" panose="02020603050405020304" pitchFamily="18" charset="0"/>
              </a:rPr>
              <a:t>With the Bible Colleges, providing Pastors from the alumni, today, the Churches are expanding, and building up the Kingdom of God.</a:t>
            </a:r>
            <a:br>
              <a:rPr lang="en-PH" altLang="en-US" sz="1800" dirty="0">
                <a:solidFill>
                  <a:schemeClr val="tx1"/>
                </a:solidFill>
                <a:latin typeface="+mn-lt"/>
                <a:ea typeface="Calibri" panose="020F0502020204030204" pitchFamily="34" charset="0"/>
                <a:cs typeface="Times New Roman" panose="02020603050405020304" pitchFamily="18" charset="0"/>
              </a:rPr>
            </a:br>
            <a:endParaRPr lang="en-PH" altLang="en-US" sz="1800" dirty="0">
              <a:solidFill>
                <a:schemeClr val="tx1"/>
              </a:solidFill>
              <a:latin typeface="+mn-lt"/>
            </a:endParaRPr>
          </a:p>
          <a:p>
            <a:pPr defTabSz="914400" eaLnBrk="0" fontAlgn="base" hangingPunct="0">
              <a:spcAft>
                <a:spcPct val="0"/>
              </a:spcAft>
            </a:pPr>
            <a:r>
              <a:rPr lang="en-PH" altLang="en-US" sz="1800" dirty="0">
                <a:solidFill>
                  <a:schemeClr val="tx1"/>
                </a:solidFill>
                <a:latin typeface="+mn-lt"/>
                <a:ea typeface="Calibri" panose="020F0502020204030204" pitchFamily="34" charset="0"/>
                <a:cs typeface="Times New Roman" panose="02020603050405020304" pitchFamily="18" charset="0"/>
              </a:rPr>
              <a:t>The ministry under the Direction of its founder/Director continues to expand, building lives for Christ.</a:t>
            </a:r>
            <a:endParaRPr lang="en-PH" altLang="en-US" sz="1800" dirty="0">
              <a:solidFill>
                <a:schemeClr val="tx1"/>
              </a:solidFill>
              <a:latin typeface="+mn-lt"/>
            </a:endParaRPr>
          </a:p>
        </p:txBody>
      </p:sp>
    </p:spTree>
    <p:extLst>
      <p:ext uri="{BB962C8B-B14F-4D97-AF65-F5344CB8AC3E}">
        <p14:creationId xmlns:p14="http://schemas.microsoft.com/office/powerpoint/2010/main" val="1445807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810" y="685145"/>
            <a:ext cx="8963117" cy="688571"/>
          </a:xfrm>
        </p:spPr>
        <p:txBody>
          <a:bodyPr>
            <a:normAutofit/>
          </a:bodyPr>
          <a:lstStyle/>
          <a:p>
            <a:r>
              <a:rPr lang="en-PH" sz="3200" dirty="0">
                <a:solidFill>
                  <a:schemeClr val="accent2">
                    <a:lumMod val="50000"/>
                  </a:schemeClr>
                </a:solidFill>
                <a:latin typeface="Baskerville Old Face" panose="02020602080505020303" pitchFamily="18" charset="0"/>
              </a:rPr>
              <a:t>ECOFI Flow Chart</a:t>
            </a:r>
          </a:p>
        </p:txBody>
      </p:sp>
      <p:pic>
        <p:nvPicPr>
          <p:cNvPr id="4" name="Content Placeholder 3"/>
          <p:cNvPicPr>
            <a:picLocks noGrp="1" noChangeAspect="1"/>
          </p:cNvPicPr>
          <p:nvPr>
            <p:ph sz="half" idx="1"/>
          </p:nvPr>
        </p:nvPicPr>
        <p:blipFill>
          <a:blip r:embed="rId2"/>
          <a:stretch>
            <a:fillRect/>
          </a:stretch>
        </p:blipFill>
        <p:spPr>
          <a:xfrm>
            <a:off x="375810" y="1367811"/>
            <a:ext cx="9103657" cy="5179088"/>
          </a:xfrm>
          <a:prstGeom prst="rect">
            <a:avLst/>
          </a:prstGeom>
        </p:spPr>
      </p:pic>
    </p:spTree>
    <p:extLst>
      <p:ext uri="{BB962C8B-B14F-4D97-AF65-F5344CB8AC3E}">
        <p14:creationId xmlns:p14="http://schemas.microsoft.com/office/powerpoint/2010/main" val="1215835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9B304-8446-4AE3-8704-6C49471D1B79}"/>
              </a:ext>
            </a:extLst>
          </p:cNvPr>
          <p:cNvSpPr>
            <a:spLocks noGrp="1"/>
          </p:cNvSpPr>
          <p:nvPr>
            <p:ph type="title"/>
          </p:nvPr>
        </p:nvSpPr>
        <p:spPr/>
        <p:txBody>
          <a:bodyPr>
            <a:normAutofit/>
          </a:bodyPr>
          <a:lstStyle/>
          <a:p>
            <a:r>
              <a:rPr lang="en-US" b="1" dirty="0">
                <a:solidFill>
                  <a:schemeClr val="accent2"/>
                </a:solidFill>
              </a:rPr>
              <a:t>EVANGELICAL CHRISTIAN OUTREACH FOUNDATION INC. ( ECOFI)</a:t>
            </a:r>
          </a:p>
        </p:txBody>
      </p:sp>
      <p:sp>
        <p:nvSpPr>
          <p:cNvPr id="3" name="Content Placeholder 2">
            <a:extLst>
              <a:ext uri="{FF2B5EF4-FFF2-40B4-BE49-F238E27FC236}">
                <a16:creationId xmlns:a16="http://schemas.microsoft.com/office/drawing/2014/main" id="{830AC992-A0D0-4459-98A9-BE223740E824}"/>
              </a:ext>
            </a:extLst>
          </p:cNvPr>
          <p:cNvSpPr>
            <a:spLocks noGrp="1"/>
          </p:cNvSpPr>
          <p:nvPr>
            <p:ph sz="half" idx="1"/>
          </p:nvPr>
        </p:nvSpPr>
        <p:spPr>
          <a:xfrm>
            <a:off x="548545" y="3429000"/>
            <a:ext cx="4184035" cy="3880772"/>
          </a:xfrm>
        </p:spPr>
        <p:txBody>
          <a:bodyPr/>
          <a:lstStyle/>
          <a:p>
            <a:r>
              <a:rPr lang="en-US" sz="2000" b="1" dirty="0"/>
              <a:t>FIELD</a:t>
            </a:r>
          </a:p>
          <a:p>
            <a:r>
              <a:rPr lang="en-US" dirty="0"/>
              <a:t>The Field is comprises of 13 Districts all over Mindanao.</a:t>
            </a:r>
          </a:p>
          <a:p>
            <a:endParaRPr lang="en-US" dirty="0"/>
          </a:p>
          <a:p>
            <a:r>
              <a:rPr lang="en-US" dirty="0"/>
              <a:t>70% belongs to different tribes in Mindanao</a:t>
            </a:r>
          </a:p>
        </p:txBody>
      </p:sp>
      <p:sp>
        <p:nvSpPr>
          <p:cNvPr id="4" name="Content Placeholder 3">
            <a:extLst>
              <a:ext uri="{FF2B5EF4-FFF2-40B4-BE49-F238E27FC236}">
                <a16:creationId xmlns:a16="http://schemas.microsoft.com/office/drawing/2014/main" id="{A620BA3A-19C1-4ACF-88A0-354A1615B725}"/>
              </a:ext>
            </a:extLst>
          </p:cNvPr>
          <p:cNvSpPr>
            <a:spLocks noGrp="1"/>
          </p:cNvSpPr>
          <p:nvPr>
            <p:ph sz="half" idx="2"/>
          </p:nvPr>
        </p:nvSpPr>
        <p:spPr>
          <a:xfrm>
            <a:off x="5089968" y="3429000"/>
            <a:ext cx="4184034" cy="3880773"/>
          </a:xfrm>
        </p:spPr>
        <p:txBody>
          <a:bodyPr/>
          <a:lstStyle/>
          <a:p>
            <a:r>
              <a:rPr lang="en-US" sz="2000" b="1" dirty="0"/>
              <a:t>SCHOOLS</a:t>
            </a:r>
          </a:p>
          <a:p>
            <a:r>
              <a:rPr lang="en-US" dirty="0"/>
              <a:t>2 Bible schools</a:t>
            </a:r>
          </a:p>
          <a:p>
            <a:r>
              <a:rPr lang="en-US" dirty="0"/>
              <a:t>Keith Williams Bible School Kilometer 9, </a:t>
            </a:r>
            <a:r>
              <a:rPr lang="en-US" dirty="0" err="1"/>
              <a:t>Catalunan</a:t>
            </a:r>
            <a:r>
              <a:rPr lang="en-US" dirty="0"/>
              <a:t> </a:t>
            </a:r>
            <a:r>
              <a:rPr lang="en-US" dirty="0" err="1"/>
              <a:t>Pequenio</a:t>
            </a:r>
            <a:r>
              <a:rPr lang="en-US" dirty="0"/>
              <a:t>, Davao City</a:t>
            </a:r>
          </a:p>
          <a:p>
            <a:r>
              <a:rPr lang="en-US" dirty="0"/>
              <a:t>Keith Williams Bible School in Big </a:t>
            </a:r>
            <a:r>
              <a:rPr lang="en-US" dirty="0" err="1"/>
              <a:t>Margus</a:t>
            </a:r>
            <a:r>
              <a:rPr lang="en-US" dirty="0"/>
              <a:t>, Glan , Sarangani Province</a:t>
            </a:r>
          </a:p>
          <a:p>
            <a:endParaRPr lang="en-US" dirty="0"/>
          </a:p>
          <a:p>
            <a:pPr marL="0" indent="0">
              <a:buNone/>
            </a:pPr>
            <a:endParaRPr lang="en-US" dirty="0"/>
          </a:p>
        </p:txBody>
      </p:sp>
      <p:sp>
        <p:nvSpPr>
          <p:cNvPr id="5" name="TextBox 4">
            <a:extLst>
              <a:ext uri="{FF2B5EF4-FFF2-40B4-BE49-F238E27FC236}">
                <a16:creationId xmlns:a16="http://schemas.microsoft.com/office/drawing/2014/main" id="{BA3F4946-98AD-410A-B61A-6F3C80E10C60}"/>
              </a:ext>
            </a:extLst>
          </p:cNvPr>
          <p:cNvSpPr txBox="1"/>
          <p:nvPr/>
        </p:nvSpPr>
        <p:spPr>
          <a:xfrm>
            <a:off x="2331185" y="2448867"/>
            <a:ext cx="4802790" cy="461665"/>
          </a:xfrm>
          <a:prstGeom prst="rect">
            <a:avLst/>
          </a:prstGeom>
          <a:noFill/>
        </p:spPr>
        <p:txBody>
          <a:bodyPr wrap="none" rtlCol="0">
            <a:spAutoFit/>
          </a:bodyPr>
          <a:lstStyle/>
          <a:p>
            <a:r>
              <a:rPr lang="en-US" sz="2400" b="1" dirty="0"/>
              <a:t>TWO COMPONENTS OF MINISTRY</a:t>
            </a:r>
          </a:p>
        </p:txBody>
      </p:sp>
    </p:spTree>
    <p:extLst>
      <p:ext uri="{BB962C8B-B14F-4D97-AF65-F5344CB8AC3E}">
        <p14:creationId xmlns:p14="http://schemas.microsoft.com/office/powerpoint/2010/main" val="20357396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3363</TotalTime>
  <Words>1445</Words>
  <Application>Microsoft Office PowerPoint</Application>
  <PresentationFormat>Widescreen</PresentationFormat>
  <Paragraphs>168</Paragraphs>
  <Slides>22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Arial</vt:lpstr>
      <vt:lpstr>Arial Black</vt:lpstr>
      <vt:lpstr>Baskerville Old Face</vt:lpstr>
      <vt:lpstr>Bernard MT Condensed</vt:lpstr>
      <vt:lpstr>Book Antiqua</vt:lpstr>
      <vt:lpstr>Calibri</vt:lpstr>
      <vt:lpstr>Cooper Black</vt:lpstr>
      <vt:lpstr>Elephant</vt:lpstr>
      <vt:lpstr>Trebuchet MS</vt:lpstr>
      <vt:lpstr>Wingdings 3</vt:lpstr>
      <vt:lpstr>Facet</vt:lpstr>
      <vt:lpstr>PowerPoint Presentation</vt:lpstr>
      <vt:lpstr>MINISTRY PORTFOLIO</vt:lpstr>
      <vt:lpstr>Vision</vt:lpstr>
      <vt:lpstr>We believe that both Old and New Testaments constitute the Divinely Inspired Word of God in the original languages and manuscripts. We believe in one God existing eternally in three Persons: Father, Son and Holy Spirit. We believe that the Lord Jesus Christ, the Son of God, became man without ceasing to be God, in order that He might reveal God and redeem sinful man. We believe that the Holy Spirit came forth from the Father and the Son to convict the world of sin, of righteousness, and of judgment; and to regenerate, sanctify, comfort and seal those who believe in Jesus Christ. We believe that man is totally deprived in that of himself he is utterly unable to remedy his lost condition. We believe that salvation is the gift of God brought to man by grace and received by personal faith in the Lord Jesus Christ, whose atoning blood was shed on the cross for the forgiveness of sins. </vt:lpstr>
      <vt:lpstr> Every member of the Evangelical Christian Outreach Foundation, Inc.  Is required to subscribe to and live according to the following code of ethics: 1. The minister must keep the nobility of their calling uppermost in his own mind. 2. The minister must hold high in outward acts the established reputation of the Christian Ministry. 3. The minister must not use their ministerial position to get financial gain. 4. The minister must at all times be careful not to indulge in gossip while serving The Flock. 5. The ideal minister will hold his people equal in his heart. The minister will be very discreet in his conduct toward women. 6. The confidential statements made to a minister by his members are privileged and should never be divulged without the consent of those making them. 7. It is unethical for a minister to take sides with factions in his local church. 8. As fellow labourers in the Vineyard of the Lord and brothers and sisters in the service of the same Saviour, the relation between ministers should be one of frankness and cooperation. “Behold how good and how pleasant it is for brethren to dwell together in unity.” Psalm 133:1</vt:lpstr>
      <vt:lpstr>It was 1954, the war was over, and the world was getting back on its feet. This was the year, our founder; director was invited to come to Zamboanga City, Philippines. Little realizing this would change the scope of his ministry and develop a fruitful ministry.  This new ministry would change the lives of thousands. Today, the singing evangelist has become as one with the Filipino. Immediately after surveying the field, he gained their confidence and began bringing the gospel to those with darkened minds, and returned to America with a heavy heart.</vt:lpstr>
      <vt:lpstr>In 1956, returning to the Philippines, over mountain ranges by horseback, the 1st worker joined Dr. Williams was Rev. George Young. Although this 1st Church was established among the Blaan people, they came from many areas, and tribes. Today, this 1st Church is thriving, with outstanding attendance. The four footed Carabao brought him to the tribal people living in the mountains. Finally an old military truck left behind by American military was made possible by Rev. George Young.  But even that could not cross the rivers, and rocks. So a make shift raft was supplied, as he crossed the swollen streams.</vt:lpstr>
      <vt:lpstr>ECOFI Flow Chart</vt:lpstr>
      <vt:lpstr>EVANGELICAL CHRISTIAN OUTREACH FOUNDATION INC. ( ECOFI)</vt:lpstr>
      <vt:lpstr>Mindanao Map</vt:lpstr>
      <vt:lpstr>PowerPoint Presentation</vt:lpstr>
      <vt:lpstr>Ministry Engagements</vt:lpstr>
      <vt:lpstr>The ECOFI field ministry is doing good.   1. The Church are intact. 2. The Pastors are doing good job. 3. 2020-2021 at least 7 New Church are open. 4. 1,520 new baptized believers. 5. The Local convention are going on this month in preparation for the National Clusters Pastors Conferences.  </vt:lpstr>
      <vt:lpstr>Prayer Concern:  Materials Needed for church buildings to the newly open churches that will be built in 15 Barangay at Tiboli Monicipality for this year 2022,  </vt:lpstr>
      <vt:lpstr>Comparative Statistical Data for 2019-2021</vt:lpstr>
      <vt:lpstr>Pastors &amp; Workers: 2019-2021</vt:lpstr>
      <vt:lpstr>Churches: 2019-2021</vt:lpstr>
      <vt:lpstr>Keith Williams Bible SCHOOL</vt:lpstr>
      <vt:lpstr>PowerPoint Presentation</vt:lpstr>
      <vt:lpstr>2022 Ministry Goals</vt:lpstr>
      <vt:lpstr>2022 Calendar of Activities</vt:lpstr>
      <vt:lpstr>“Behold how good and  how pleasant it is for brethren  to dwell together in unity.”   Psalm 133:1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Hank Roso</cp:lastModifiedBy>
  <cp:revision>83</cp:revision>
  <cp:lastPrinted>2022-01-28T04:37:36Z</cp:lastPrinted>
  <dcterms:created xsi:type="dcterms:W3CDTF">2018-06-30T01:43:10Z</dcterms:created>
  <dcterms:modified xsi:type="dcterms:W3CDTF">2022-05-13T12:55:47Z</dcterms:modified>
</cp:coreProperties>
</file>